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image1.jpeg" ContentType="image/jpeg"/>
  <Override PartName="/ppt/media/image2.jpeg" ContentType="image/jpe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jpeg" ContentType="image/jpeg"/>
  <Override PartName="/ppt/media/image4.jpeg" ContentType="image/jpeg"/>
  <Override PartName="/ppt/notesSlides/notesSlide3.xml" ContentType="application/vnd.openxmlformats-officedocument.presentationml.notesSlide+xml"/>
  <Override PartName="/ppt/notesSlides/notesSlide4.xml" ContentType="application/vnd.openxmlformats-officedocument.presentationml.notesSlide+xml"/>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Lst>
  <p:sldSz cx="13004800" cy="9753600"/>
  <p:notesSz cx="6858000" cy="9144000"/>
  <p:defaultTextStyle>
    <a:lvl1pPr defTabSz="1295400">
      <a:buClr>
        <a:srgbClr val="000000"/>
      </a:buClr>
      <a:defRPr sz="3400">
        <a:uFill>
          <a:solidFill/>
        </a:uFill>
        <a:latin typeface="+mn-lt"/>
        <a:ea typeface="+mn-ea"/>
        <a:cs typeface="+mn-cs"/>
        <a:sym typeface="Arial"/>
      </a:defRPr>
    </a:lvl1pPr>
    <a:lvl2pPr indent="342900" defTabSz="1295400">
      <a:buClr>
        <a:srgbClr val="000000"/>
      </a:buClr>
      <a:defRPr sz="3400">
        <a:uFill>
          <a:solidFill/>
        </a:uFill>
        <a:latin typeface="+mn-lt"/>
        <a:ea typeface="+mn-ea"/>
        <a:cs typeface="+mn-cs"/>
        <a:sym typeface="Arial"/>
      </a:defRPr>
    </a:lvl2pPr>
    <a:lvl3pPr indent="685800" defTabSz="1295400">
      <a:buClr>
        <a:srgbClr val="000000"/>
      </a:buClr>
      <a:defRPr sz="3400">
        <a:uFill>
          <a:solidFill/>
        </a:uFill>
        <a:latin typeface="+mn-lt"/>
        <a:ea typeface="+mn-ea"/>
        <a:cs typeface="+mn-cs"/>
        <a:sym typeface="Arial"/>
      </a:defRPr>
    </a:lvl3pPr>
    <a:lvl4pPr indent="1028700" defTabSz="1295400">
      <a:buClr>
        <a:srgbClr val="000000"/>
      </a:buClr>
      <a:defRPr sz="3400">
        <a:uFill>
          <a:solidFill/>
        </a:uFill>
        <a:latin typeface="+mn-lt"/>
        <a:ea typeface="+mn-ea"/>
        <a:cs typeface="+mn-cs"/>
        <a:sym typeface="Arial"/>
      </a:defRPr>
    </a:lvl4pPr>
    <a:lvl5pPr indent="1371600" defTabSz="1295400">
      <a:buClr>
        <a:srgbClr val="000000"/>
      </a:buClr>
      <a:defRPr sz="3400">
        <a:uFill>
          <a:solidFill/>
        </a:uFill>
        <a:latin typeface="+mn-lt"/>
        <a:ea typeface="+mn-ea"/>
        <a:cs typeface="+mn-cs"/>
        <a:sym typeface="Arial"/>
      </a:defRPr>
    </a:lvl5pPr>
    <a:lvl6pPr indent="1714500" defTabSz="1295400">
      <a:buClr>
        <a:srgbClr val="000000"/>
      </a:buClr>
      <a:defRPr sz="3400">
        <a:uFill>
          <a:solidFill/>
        </a:uFill>
        <a:latin typeface="+mn-lt"/>
        <a:ea typeface="+mn-ea"/>
        <a:cs typeface="+mn-cs"/>
        <a:sym typeface="Arial"/>
      </a:defRPr>
    </a:lvl6pPr>
    <a:lvl7pPr indent="2057400" defTabSz="1295400">
      <a:buClr>
        <a:srgbClr val="000000"/>
      </a:buClr>
      <a:defRPr sz="3400">
        <a:uFill>
          <a:solidFill/>
        </a:uFill>
        <a:latin typeface="+mn-lt"/>
        <a:ea typeface="+mn-ea"/>
        <a:cs typeface="+mn-cs"/>
        <a:sym typeface="Arial"/>
      </a:defRPr>
    </a:lvl7pPr>
    <a:lvl8pPr indent="2400300" defTabSz="1295400">
      <a:buClr>
        <a:srgbClr val="000000"/>
      </a:buClr>
      <a:defRPr sz="3400">
        <a:uFill>
          <a:solidFill/>
        </a:uFill>
        <a:latin typeface="+mn-lt"/>
        <a:ea typeface="+mn-ea"/>
        <a:cs typeface="+mn-cs"/>
        <a:sym typeface="Arial"/>
      </a:defRPr>
    </a:lvl8pPr>
    <a:lvl9pPr indent="2743200" defTabSz="1295400">
      <a:buClr>
        <a:srgbClr val="000000"/>
      </a:buClr>
      <a:defRPr sz="3400">
        <a:uFill>
          <a:solidFill/>
        </a:uFill>
        <a:latin typeface="+mn-lt"/>
        <a:ea typeface="+mn-ea"/>
        <a:cs typeface="+mn-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FCFC"/>
          </a:solidFill>
        </a:fill>
      </a:tcStyle>
    </a:wholeTbl>
    <a:band2H>
      <a:tcTxStyle b="def" i="def"/>
      <a:tcStyle>
        <a:tcBdr/>
        <a:fill>
          <a:solidFill>
            <a:srgbClr val="FDFDFD"/>
          </a:solidFill>
        </a:fill>
      </a:tcStyle>
    </a:band2H>
    <a:firstCol>
      <a:tcTxStyle b="on" i="off">
        <a:fontRef idx="minor">
          <a:srgbClr val="FFFFFF"/>
        </a:fontRef>
        <a:srgbClr val="FFFFFF"/>
      </a:tcTxStyle>
      <a:tcStyle>
        <a:tcBdr>
          <a:left>
            <a:ln w="12700" cap="flat">
              <a:solidFill>
                <a:srgbClr val="FFFFFF"/>
              </a:solidFill>
              <a:prstDash val="solid"/>
              <a:round/>
            </a:ln>
          </a:left>
          <a:right>
            <a:ln w="381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EFEF"/>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EFEF"/>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EFEF"/>
          </a:solidFill>
        </a:fill>
      </a:tcStyle>
    </a:firstRow>
  </a:tblStyle>
  <a:tblStyle styleId="{D51ADE6A-740E-44AE-83CC-AE7238B6C88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FCFC"/>
          </a:solidFill>
        </a:fill>
      </a:tcStyle>
    </a:wholeTbl>
    <a:band2H>
      <a:tcTxStyle b="def" i="def"/>
      <a:tcStyle>
        <a:tcBdr/>
        <a:fill>
          <a:solidFill>
            <a:srgbClr val="FDFDFD"/>
          </a:solidFill>
        </a:fill>
      </a:tcStyle>
    </a:band2H>
    <a:firstCol>
      <a:tcTxStyle b="on" i="off">
        <a:fontRef idx="minor">
          <a:srgbClr val="FFFFFF"/>
        </a:fontRef>
        <a:srgbClr val="FFFFFF"/>
      </a:tcTxStyle>
      <a:tcStyle>
        <a:tcBdr>
          <a:left>
            <a:ln w="12700" cap="flat">
              <a:solidFill>
                <a:srgbClr val="FFFFFF"/>
              </a:solidFill>
              <a:prstDash val="solid"/>
              <a:round/>
            </a:ln>
          </a:left>
          <a:right>
            <a:ln w="381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EFEF"/>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EFEF"/>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EFEF"/>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Shape 86"/>
          <p:cNvSpPr/>
          <p:nvPr>
            <p:ph type="sldImg"/>
          </p:nvPr>
        </p:nvSpPr>
        <p:spPr>
          <a:xfrm>
            <a:off x="1143000" y="685800"/>
            <a:ext cx="4572000" cy="3429000"/>
          </a:xfrm>
          <a:prstGeom prst="rect">
            <a:avLst/>
          </a:prstGeom>
        </p:spPr>
        <p:txBody>
          <a:bodyPr/>
          <a:lstStyle/>
          <a:p>
            <a:pPr lvl="0"/>
          </a:p>
        </p:txBody>
      </p:sp>
      <p:sp>
        <p:nvSpPr>
          <p:cNvPr id="87" name="Shape 87"/>
          <p:cNvSpPr/>
          <p:nvPr>
            <p:ph type="body" sz="quarter" idx="1"/>
          </p:nvPr>
        </p:nvSpPr>
        <p:spPr>
          <a:xfrm>
            <a:off x="914400" y="4343400"/>
            <a:ext cx="5029200" cy="4114800"/>
          </a:xfrm>
          <a:prstGeom prst="rect">
            <a:avLst/>
          </a:prstGeom>
        </p:spPr>
        <p:txBody>
          <a:bodyPr/>
          <a:lstStyle/>
          <a:p>
            <a:pPr lvl="0"/>
          </a:p>
        </p:txBody>
      </p:sp>
    </p:spTree>
  </p:cSld>
  <p:clrMap bg1="lt1" tx1="dk1" bg2="lt2" tx2="dk2" accent1="accent1" accent2="accent2" accent3="accent3" accent4="accent4" accent5="accent5" accent6="accent6" hlink="hlink" folHlink="folHlink"/>
  <p:notesStyle>
    <a:lvl1pPr defTabSz="1295400">
      <a:spcBef>
        <a:spcPts val="500"/>
      </a:spcBef>
      <a:defRPr sz="1400">
        <a:uFill>
          <a:solidFill/>
        </a:uFill>
        <a:latin typeface="Times New Roman"/>
        <a:ea typeface="Times New Roman"/>
        <a:cs typeface="Times New Roman"/>
        <a:sym typeface="Times New Roman"/>
      </a:defRPr>
    </a:lvl1pPr>
    <a:lvl2pPr indent="228600" defTabSz="1295400">
      <a:spcBef>
        <a:spcPts val="500"/>
      </a:spcBef>
      <a:defRPr sz="1400">
        <a:uFill>
          <a:solidFill/>
        </a:uFill>
        <a:latin typeface="Times New Roman"/>
        <a:ea typeface="Times New Roman"/>
        <a:cs typeface="Times New Roman"/>
        <a:sym typeface="Times New Roman"/>
      </a:defRPr>
    </a:lvl2pPr>
    <a:lvl3pPr indent="457200" defTabSz="1295400">
      <a:spcBef>
        <a:spcPts val="500"/>
      </a:spcBef>
      <a:defRPr sz="1400">
        <a:uFill>
          <a:solidFill/>
        </a:uFill>
        <a:latin typeface="Times New Roman"/>
        <a:ea typeface="Times New Roman"/>
        <a:cs typeface="Times New Roman"/>
        <a:sym typeface="Times New Roman"/>
      </a:defRPr>
    </a:lvl3pPr>
    <a:lvl4pPr indent="685800" defTabSz="1295400">
      <a:spcBef>
        <a:spcPts val="500"/>
      </a:spcBef>
      <a:defRPr sz="1400">
        <a:uFill>
          <a:solidFill/>
        </a:uFill>
        <a:latin typeface="Times New Roman"/>
        <a:ea typeface="Times New Roman"/>
        <a:cs typeface="Times New Roman"/>
        <a:sym typeface="Times New Roman"/>
      </a:defRPr>
    </a:lvl4pPr>
    <a:lvl5pPr indent="914400" defTabSz="1295400">
      <a:spcBef>
        <a:spcPts val="500"/>
      </a:spcBef>
      <a:defRPr sz="1400">
        <a:uFill>
          <a:solidFill/>
        </a:uFill>
        <a:latin typeface="Times New Roman"/>
        <a:ea typeface="Times New Roman"/>
        <a:cs typeface="Times New Roman"/>
        <a:sym typeface="Times New Roman"/>
      </a:defRPr>
    </a:lvl5pPr>
    <a:lvl6pPr indent="1143000" defTabSz="1295400">
      <a:spcBef>
        <a:spcPts val="500"/>
      </a:spcBef>
      <a:defRPr sz="1400">
        <a:uFill>
          <a:solidFill/>
        </a:uFill>
        <a:latin typeface="Times New Roman"/>
        <a:ea typeface="Times New Roman"/>
        <a:cs typeface="Times New Roman"/>
        <a:sym typeface="Times New Roman"/>
      </a:defRPr>
    </a:lvl6pPr>
    <a:lvl7pPr indent="1371600" defTabSz="1295400">
      <a:spcBef>
        <a:spcPts val="500"/>
      </a:spcBef>
      <a:defRPr sz="1400">
        <a:uFill>
          <a:solidFill/>
        </a:uFill>
        <a:latin typeface="Times New Roman"/>
        <a:ea typeface="Times New Roman"/>
        <a:cs typeface="Times New Roman"/>
        <a:sym typeface="Times New Roman"/>
      </a:defRPr>
    </a:lvl7pPr>
    <a:lvl8pPr indent="1600200" defTabSz="1295400">
      <a:spcBef>
        <a:spcPts val="500"/>
      </a:spcBef>
      <a:defRPr sz="1400">
        <a:uFill>
          <a:solidFill/>
        </a:uFill>
        <a:latin typeface="Times New Roman"/>
        <a:ea typeface="Times New Roman"/>
        <a:cs typeface="Times New Roman"/>
        <a:sym typeface="Times New Roman"/>
      </a:defRPr>
    </a:lvl8pPr>
    <a:lvl9pPr indent="1828800" defTabSz="1295400">
      <a:spcBef>
        <a:spcPts val="500"/>
      </a:spcBef>
      <a:defRPr sz="1400">
        <a:uFill>
          <a:solidFill/>
        </a:uFill>
        <a:latin typeface="Times New Roman"/>
        <a:ea typeface="Times New Roman"/>
        <a:cs typeface="Times New Roman"/>
        <a:sym typeface="Times New Roman"/>
      </a:defRPr>
    </a:lvl9pPr>
  </p:notesStyle>
</p:notesMaster>
</file>

<file path=ppt/notesSlides/_rels/notesSlide1.xml.rels><?xml version="1.0" encoding="UTF-8" standalone="yes"?><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2.xml.rels><?xml version="1.0" encoding="UTF-8" standalone="yes"?><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3.xml.rels><?xml version="1.0" encoding="UTF-8" standalone="yes"?><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4.xml.rels><?xml version="1.0" encoding="UTF-8" standalone="yes"?><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7" name="Shape 107"/>
          <p:cNvSpPr/>
          <p:nvPr>
            <p:ph type="sldImg"/>
          </p:nvPr>
        </p:nvSpPr>
        <p:spPr>
          <a:prstGeom prst="rect">
            <a:avLst/>
          </a:prstGeom>
        </p:spPr>
        <p:txBody>
          <a:bodyPr/>
          <a:lstStyle/>
          <a:p>
            <a:pPr lvl="0"/>
          </a:p>
        </p:txBody>
      </p:sp>
      <p:sp>
        <p:nvSpPr>
          <p:cNvPr id="108" name="Shape 108"/>
          <p:cNvSpPr/>
          <p:nvPr>
            <p:ph type="body" sz="quarter" idx="1"/>
          </p:nvPr>
        </p:nvSpPr>
        <p:spPr>
          <a:prstGeom prst="rect">
            <a:avLst/>
          </a:prstGeom>
        </p:spPr>
        <p:txBody>
          <a:bodyPr/>
          <a:lstStyle/>
          <a:p>
            <a:pPr lvl="0" defTabSz="457200">
              <a:spcBef>
                <a:spcPts val="0"/>
              </a:spcBef>
              <a:defRPr sz="1800">
                <a:uFillTx/>
              </a:defRPr>
            </a:pPr>
            <a:r>
              <a:rPr sz="1600">
                <a:latin typeface="Helvetica"/>
                <a:ea typeface="Helvetica"/>
                <a:cs typeface="Helvetica"/>
                <a:sym typeface="Helvetica"/>
              </a:rPr>
              <a:t>God’s work will go forth. Lets insert ourselves into it and be used by Him.  He is calling us to propagate His purposes.</a:t>
            </a:r>
            <a:endParaRPr sz="1600">
              <a:latin typeface="Helvetica"/>
              <a:ea typeface="Helvetica"/>
              <a:cs typeface="Helvetica"/>
              <a:sym typeface="Helvetica"/>
            </a:endParaRPr>
          </a:p>
          <a:p>
            <a:pPr lvl="0" defTabSz="457200">
              <a:spcBef>
                <a:spcPts val="0"/>
              </a:spcBef>
              <a:defRPr sz="1800">
                <a:uFillTx/>
              </a:defRPr>
            </a:pPr>
            <a:r>
              <a:rPr sz="1600">
                <a:latin typeface="Helvetica"/>
                <a:ea typeface="Helvetica"/>
                <a:cs typeface="Helvetica"/>
                <a:sym typeface="Helvetica"/>
              </a:rPr>
              <a:t>People will model or follow the Jesus they see in your life. God will reproduce through you.</a:t>
            </a:r>
            <a:endParaRPr sz="1600">
              <a:latin typeface="Helvetica"/>
              <a:ea typeface="Helvetica"/>
              <a:cs typeface="Helvetica"/>
              <a:sym typeface="Helvetica"/>
            </a:endParaRPr>
          </a:p>
          <a:p>
            <a:pPr lvl="0" defTabSz="457200">
              <a:spcBef>
                <a:spcPts val="0"/>
              </a:spcBef>
              <a:defRPr sz="1800">
                <a:uFillTx/>
              </a:defRPr>
            </a:pPr>
            <a:r>
              <a:rPr sz="1600">
                <a:latin typeface="Helvetica"/>
                <a:ea typeface="Helvetica"/>
                <a:cs typeface="Helvetica"/>
                <a:sym typeface="Helvetica"/>
              </a:rPr>
              <a:t>John 13:14-15 Jesus modeled being a servant to His disciples by washing their feet. Jesus taught through everyday life and through targeted examples.  </a:t>
            </a:r>
            <a:endParaRPr sz="1600">
              <a:latin typeface="Helvetica"/>
              <a:ea typeface="Helvetica"/>
              <a:cs typeface="Helvetica"/>
              <a:sym typeface="Helvetica"/>
            </a:endParaRPr>
          </a:p>
          <a:p>
            <a:pPr lvl="0" defTabSz="457200">
              <a:spcBef>
                <a:spcPts val="0"/>
              </a:spcBef>
              <a:defRPr sz="1800">
                <a:uFillTx/>
              </a:defRPr>
            </a:pPr>
            <a:r>
              <a:rPr sz="1600">
                <a:latin typeface="Helvetica"/>
                <a:ea typeface="Helvetica"/>
                <a:cs typeface="Helvetica"/>
                <a:sym typeface="Helvetica"/>
              </a:rPr>
              <a:t>As a leader you are NOT called to be perfect. Remember that you are a “Man or Woman of God”.  You are flesh first and then of God.  Be yourself, but be ready to change for God and to follow Christ hard so that others who will be watching you will see a real pattern of how to follow Christ.  Don’t hide your faults, don’t try to be perfect. If you do, you’ll reproduce perfect people who are not really perfect but have learned how to hide their faults at least as well as you do.</a:t>
            </a:r>
            <a:endParaRPr sz="1600">
              <a:latin typeface="Helvetica"/>
              <a:ea typeface="Helvetica"/>
              <a:cs typeface="Helvetica"/>
              <a:sym typeface="Helvetica"/>
            </a:endParaRPr>
          </a:p>
          <a:p>
            <a:pPr lvl="0" defTabSz="457200">
              <a:spcBef>
                <a:spcPts val="0"/>
              </a:spcBef>
              <a:defRPr sz="1800">
                <a:uFillTx/>
              </a:defRPr>
            </a:pPr>
            <a:r>
              <a:rPr sz="1600">
                <a:latin typeface="Helvetica"/>
                <a:ea typeface="Helvetica"/>
                <a:cs typeface="Helvetica"/>
                <a:sym typeface="Helvetica"/>
              </a:rPr>
              <a:t>An ambassador knows who or what he is representing. You cannot be a true ambassador of Christ if you do not know Him.  Get on your face, spend time with Jesus in prayer. Know Him and you will then represent Him well.</a:t>
            </a:r>
            <a:endParaRPr sz="1600">
              <a:latin typeface="Helvetica"/>
              <a:ea typeface="Helvetica"/>
              <a:cs typeface="Helvetica"/>
              <a:sym typeface="Helvetica"/>
            </a:endParaRPr>
          </a:p>
          <a:p>
            <a:pPr lvl="0" defTabSz="457200">
              <a:spcBef>
                <a:spcPts val="0"/>
              </a:spcBef>
              <a:defRPr sz="1800">
                <a:uFillTx/>
              </a:defRPr>
            </a:pPr>
            <a:r>
              <a:rPr sz="1600">
                <a:latin typeface="Helvetica"/>
                <a:ea typeface="Helvetica"/>
                <a:cs typeface="Helvetica"/>
                <a:sym typeface="Helvetica"/>
              </a:rPr>
              <a:t>You can tell what a church is like by looking at the Pastor and vise versa.</a:t>
            </a:r>
            <a:endParaRPr sz="1600">
              <a:latin typeface="Helvetica"/>
              <a:ea typeface="Helvetica"/>
              <a:cs typeface="Helvetica"/>
              <a:sym typeface="Helvetica"/>
            </a:endParaRPr>
          </a:p>
          <a:p>
            <a:pPr lvl="0" defTabSz="457200">
              <a:spcBef>
                <a:spcPts val="0"/>
              </a:spcBef>
              <a:defRPr sz="1800">
                <a:uFillTx/>
              </a:defRPr>
            </a:pPr>
            <a:r>
              <a:rPr sz="1600">
                <a:latin typeface="Helvetica"/>
                <a:ea typeface="Helvetica"/>
                <a:cs typeface="Helvetica"/>
                <a:sym typeface="Helvetica"/>
              </a:rPr>
              <a:t>If we have POWER FROM GOD, then we will reproduce the same kind of people</a:t>
            </a:r>
            <a:endParaRPr sz="1600">
              <a:latin typeface="Helvetica"/>
              <a:ea typeface="Helvetica"/>
              <a:cs typeface="Helvetica"/>
              <a:sym typeface="Helvetica"/>
            </a:endParaRPr>
          </a:p>
          <a:p>
            <a:pPr lvl="0" defTabSz="457200">
              <a:spcBef>
                <a:spcPts val="0"/>
              </a:spcBef>
              <a:defRPr sz="1800">
                <a:uFillTx/>
              </a:defRPr>
            </a:pPr>
            <a:r>
              <a:rPr sz="1600">
                <a:latin typeface="Helvetica"/>
                <a:ea typeface="Helvetica"/>
                <a:cs typeface="Helvetica"/>
                <a:sym typeface="Helvetica"/>
              </a:rPr>
              <a:t>Everything rises or falls with leadership!</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7" name="Shape 267"/>
          <p:cNvSpPr/>
          <p:nvPr>
            <p:ph type="sldImg"/>
          </p:nvPr>
        </p:nvSpPr>
        <p:spPr>
          <a:prstGeom prst="rect">
            <a:avLst/>
          </a:prstGeom>
        </p:spPr>
        <p:txBody>
          <a:bodyPr/>
          <a:lstStyle/>
          <a:p>
            <a:pPr lvl="0"/>
          </a:p>
        </p:txBody>
      </p:sp>
      <p:sp>
        <p:nvSpPr>
          <p:cNvPr id="268" name="Shape 268"/>
          <p:cNvSpPr/>
          <p:nvPr>
            <p:ph type="body" sz="quarter" idx="1"/>
          </p:nvPr>
        </p:nvSpPr>
        <p:spPr>
          <a:prstGeom prst="rect">
            <a:avLst/>
          </a:prstGeom>
        </p:spPr>
        <p:txBody>
          <a:bodyPr/>
          <a:lstStyle/>
          <a:p>
            <a:pPr lvl="0" defTabSz="457200">
              <a:spcBef>
                <a:spcPts val="0"/>
              </a:spcBef>
              <a:defRPr sz="1800">
                <a:uFillTx/>
              </a:defRPr>
            </a:pPr>
            <a:r>
              <a:rPr sz="1100">
                <a:latin typeface="Helvetica"/>
                <a:ea typeface="Helvetica"/>
                <a:cs typeface="Helvetica"/>
                <a:sym typeface="Helvetica"/>
              </a:rPr>
              <a:t>I9 </a:t>
            </a:r>
            <a:endParaRPr sz="1100">
              <a:latin typeface="Helvetica"/>
              <a:ea typeface="Helvetica"/>
              <a:cs typeface="Helvetica"/>
              <a:sym typeface="Helvetica"/>
            </a:endParaRPr>
          </a:p>
          <a:p>
            <a:pPr lvl="0" defTabSz="457200">
              <a:spcBef>
                <a:spcPts val="0"/>
              </a:spcBef>
              <a:defRPr sz="1800">
                <a:uFillTx/>
              </a:defRPr>
            </a:pPr>
            <a:r>
              <a:rPr sz="1100">
                <a:latin typeface="Helvetica"/>
                <a:ea typeface="Helvetica"/>
                <a:cs typeface="Helvetica"/>
                <a:sym typeface="Helvetica"/>
              </a:rPr>
              <a:t>How do we pay for uniforms?  When someone joins team, how do they find out all they need to know to be on the same page?</a:t>
            </a:r>
            <a:endParaRPr sz="1100">
              <a:latin typeface="Helvetica"/>
              <a:ea typeface="Helvetica"/>
              <a:cs typeface="Helvetica"/>
              <a:sym typeface="Helvetica"/>
            </a:endParaRPr>
          </a:p>
          <a:p>
            <a:pPr lvl="0" defTabSz="457200">
              <a:spcBef>
                <a:spcPts val="0"/>
              </a:spcBef>
              <a:defRPr sz="1800">
                <a:uFillTx/>
              </a:defRPr>
            </a:pPr>
            <a:endParaRPr sz="1100">
              <a:latin typeface="Helvetica"/>
              <a:ea typeface="Helvetica"/>
              <a:cs typeface="Helvetica"/>
              <a:sym typeface="Helvetica"/>
            </a:endParaRPr>
          </a:p>
          <a:p>
            <a:pPr lvl="0" defTabSz="457200">
              <a:spcBef>
                <a:spcPts val="0"/>
              </a:spcBef>
              <a:defRPr sz="1800">
                <a:uFillTx/>
              </a:defRPr>
            </a:pPr>
            <a:r>
              <a:rPr sz="1100">
                <a:latin typeface="Helvetica"/>
                <a:ea typeface="Helvetica"/>
                <a:cs typeface="Helvetica"/>
                <a:sym typeface="Helvetica"/>
              </a:rPr>
              <a:t>Systems need to be documented so that we templates of what works.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0" name="Shape 320"/>
          <p:cNvSpPr/>
          <p:nvPr>
            <p:ph type="sldImg"/>
          </p:nvPr>
        </p:nvSpPr>
        <p:spPr>
          <a:prstGeom prst="rect">
            <a:avLst/>
          </a:prstGeom>
        </p:spPr>
        <p:txBody>
          <a:bodyPr/>
          <a:lstStyle/>
          <a:p>
            <a:pPr lvl="0"/>
          </a:p>
        </p:txBody>
      </p:sp>
      <p:sp>
        <p:nvSpPr>
          <p:cNvPr id="321" name="Shape 321"/>
          <p:cNvSpPr/>
          <p:nvPr>
            <p:ph type="body" sz="quarter" idx="1"/>
          </p:nvPr>
        </p:nvSpPr>
        <p:spPr>
          <a:prstGeom prst="rect">
            <a:avLst/>
          </a:prstGeom>
        </p:spPr>
        <p:txBody>
          <a:bodyPr/>
          <a:lstStyle/>
          <a:p>
            <a:pPr lvl="0" defTabSz="647700">
              <a:spcBef>
                <a:spcPts val="0"/>
              </a:spcBef>
              <a:defRPr sz="1800">
                <a:uFillTx/>
              </a:defRPr>
            </a:pPr>
            <a:r>
              <a:rPr sz="1600">
                <a:latin typeface="Helvetica"/>
                <a:ea typeface="Helvetica"/>
                <a:cs typeface="Helvetica"/>
                <a:sym typeface="Helvetica"/>
              </a:rPr>
              <a:t>Don’t get caught up in what we are doing. Don’t forget the purpose.</a:t>
            </a:r>
            <a:endParaRPr sz="1600">
              <a:latin typeface="Helvetica"/>
              <a:ea typeface="Helvetica"/>
              <a:cs typeface="Helvetica"/>
              <a:sym typeface="Helvetica"/>
            </a:endParaRPr>
          </a:p>
          <a:p>
            <a:pPr lvl="1" defTabSz="647700">
              <a:spcBef>
                <a:spcPts val="0"/>
              </a:spcBef>
              <a:defRPr sz="1800">
                <a:uFillTx/>
              </a:defRPr>
            </a:pPr>
            <a:r>
              <a:rPr sz="1600">
                <a:latin typeface="Helvetica"/>
                <a:ea typeface="Helvetica"/>
                <a:cs typeface="Helvetica"/>
                <a:sym typeface="Helvetica"/>
              </a:rPr>
              <a:t>Our real destination is to extend God’s Kingdom</a:t>
            </a:r>
            <a:endParaRPr sz="1600">
              <a:latin typeface="Helvetica"/>
              <a:ea typeface="Helvetica"/>
              <a:cs typeface="Helvetica"/>
              <a:sym typeface="Helvetica"/>
            </a:endParaRPr>
          </a:p>
          <a:p>
            <a:pPr lvl="1" defTabSz="647700">
              <a:spcBef>
                <a:spcPts val="0"/>
              </a:spcBef>
              <a:defRPr sz="1800">
                <a:uFillTx/>
              </a:defRPr>
            </a:pPr>
            <a:r>
              <a:rPr sz="1600">
                <a:latin typeface="Helvetica"/>
                <a:ea typeface="Helvetica"/>
                <a:cs typeface="Helvetica"/>
                <a:sym typeface="Helvetica"/>
              </a:rPr>
              <a:t>Sunday morning church, Growth Groups, and other activities are just vehicles.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35" name="Shape 335"/>
          <p:cNvSpPr/>
          <p:nvPr>
            <p:ph type="sldImg"/>
          </p:nvPr>
        </p:nvSpPr>
        <p:spPr>
          <a:prstGeom prst="rect">
            <a:avLst/>
          </a:prstGeom>
        </p:spPr>
        <p:txBody>
          <a:bodyPr/>
          <a:lstStyle/>
          <a:p>
            <a:pPr lvl="0"/>
          </a:p>
        </p:txBody>
      </p:sp>
      <p:sp>
        <p:nvSpPr>
          <p:cNvPr id="336" name="Shape 336"/>
          <p:cNvSpPr/>
          <p:nvPr>
            <p:ph type="body" sz="quarter" idx="1"/>
          </p:nvPr>
        </p:nvSpPr>
        <p:spPr>
          <a:prstGeom prst="rect">
            <a:avLst/>
          </a:prstGeom>
        </p:spPr>
        <p:txBody>
          <a:bodyPr/>
          <a:lstStyle>
            <a:lvl1pPr defTabSz="647700">
              <a:spcBef>
                <a:spcPts val="0"/>
              </a:spcBef>
              <a:defRPr sz="1600">
                <a:uFillTx/>
                <a:latin typeface="Helvetica"/>
                <a:ea typeface="Helvetica"/>
                <a:cs typeface="Helvetica"/>
                <a:sym typeface="Helvetica"/>
              </a:defRPr>
            </a:lvl1pPr>
          </a:lstStyle>
          <a:p>
            <a:pPr lvl="0">
              <a:defRPr sz="1800"/>
            </a:pPr>
            <a:r>
              <a:rPr sz="1600"/>
              <a:t>It is very important that you complete the items in the ACTION LIST.  If you fall behind, it will be hard to catch-up.</a:t>
            </a:r>
          </a:p>
        </p:txBody>
      </p:sp>
    </p:spTree>
  </p:cSld>
  <p:clrMapOvr>
    <a:masterClrMapping/>
  </p:clrMapOvr>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pn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0" showMasterPhAnim="1">
  <p:cSld name="Default - Title Slide">
    <p:spTree>
      <p:nvGrpSpPr>
        <p:cNvPr id="1" name=""/>
        <p:cNvGrpSpPr/>
        <p:nvPr/>
      </p:nvGrpSpPr>
      <p:grpSpPr>
        <a:xfrm>
          <a:off x="0" y="0"/>
          <a:ext cx="0" cy="0"/>
          <a:chOff x="0" y="0"/>
          <a:chExt cx="0" cy="0"/>
        </a:xfrm>
      </p:grpSpPr>
      <p:pic>
        <p:nvPicPr>
          <p:cNvPr id="12" name="NHT-lts-openningslide-blank-5.jpg"/>
          <p:cNvPicPr/>
          <p:nvPr/>
        </p:nvPicPr>
        <p:blipFill>
          <a:blip r:embed="rId2">
            <a:extLst/>
          </a:blip>
          <a:stretch>
            <a:fillRect/>
          </a:stretch>
        </p:blipFill>
        <p:spPr>
          <a:xfrm>
            <a:off x="0" y="0"/>
            <a:ext cx="13004800" cy="9753600"/>
          </a:xfrm>
          <a:prstGeom prst="rect">
            <a:avLst/>
          </a:prstGeom>
          <a:ln w="12700">
            <a:miter lim="400000"/>
          </a:ln>
        </p:spPr>
      </p:pic>
      <p:sp>
        <p:nvSpPr>
          <p:cNvPr id="13" name="Shape 13"/>
          <p:cNvSpPr/>
          <p:nvPr/>
        </p:nvSpPr>
        <p:spPr>
          <a:xfrm>
            <a:off x="9031" y="9207500"/>
            <a:ext cx="12877801" cy="0"/>
          </a:xfrm>
          <a:prstGeom prst="line">
            <a:avLst/>
          </a:prstGeom>
          <a:ln w="12700">
            <a:solidFill/>
            <a:round/>
          </a:ln>
        </p:spPr>
        <p:txBody>
          <a:bodyPr lIns="0" tIns="0" rIns="0" bIns="0"/>
          <a:lstStyle/>
          <a:p>
            <a:pPr lvl="0" defTabSz="457200">
              <a:buClrTx/>
              <a:defRPr sz="1200">
                <a:uFillTx/>
                <a:latin typeface="Helvetica"/>
                <a:ea typeface="Helvetica"/>
                <a:cs typeface="Helvetica"/>
                <a:sym typeface="Helvetica"/>
              </a:defRPr>
            </a:pPr>
          </a:p>
        </p:txBody>
      </p:sp>
      <p:sp>
        <p:nvSpPr>
          <p:cNvPr id="14" name="Shape 14"/>
          <p:cNvSpPr/>
          <p:nvPr/>
        </p:nvSpPr>
        <p:spPr>
          <a:xfrm>
            <a:off x="22577" y="9412534"/>
            <a:ext cx="8890001" cy="228601"/>
          </a:xfrm>
          <a:prstGeom prst="rect">
            <a:avLst/>
          </a:prstGeom>
          <a:ln>
            <a:round/>
          </a:ln>
          <a:extLst>
            <a:ext uri="{C572A759-6A51-4108-AA02-DFA0A04FC94B}">
              <ma14:wrappingTextBoxFlag xmlns:ma14="http://schemas.microsoft.com/office/mac/drawingml/2011/main" val="1"/>
            </a:ext>
          </a:extLst>
        </p:spPr>
        <p:txBody>
          <a:bodyPr lIns="38100" tIns="38100" rIns="38100" bIns="38100" anchor="ctr">
            <a:spAutoFit/>
          </a:bodyPr>
          <a:lstStyle>
            <a:lvl1pPr>
              <a:defRPr sz="1100">
                <a:solidFill>
                  <a:srgbClr val="FFFFFF"/>
                </a:solidFill>
                <a:uFill>
                  <a:solidFill>
                    <a:srgbClr val="FFFFFF"/>
                  </a:solidFill>
                </a:uFill>
              </a:defRPr>
            </a:lvl1pPr>
          </a:lstStyle>
          <a:p>
            <a:pPr lvl="0">
              <a:defRPr sz="1800">
                <a:solidFill>
                  <a:srgbClr val="000000"/>
                </a:solidFill>
                <a:uFillTx/>
              </a:defRPr>
            </a:pPr>
            <a:r>
              <a:rPr sz="1100">
                <a:solidFill>
                  <a:srgbClr val="FFFFFF"/>
                </a:solidFill>
                <a:uFill>
                  <a:solidFill>
                    <a:srgbClr val="FFFFFF"/>
                  </a:solidFill>
                </a:uFill>
              </a:rPr>
              <a:t>© New Hope Town, 2015			Leadership Training School</a:t>
            </a:r>
          </a:p>
        </p:txBody>
      </p:sp>
      <p:sp>
        <p:nvSpPr>
          <p:cNvPr id="15" name="Shape 15"/>
          <p:cNvSpPr/>
          <p:nvPr>
            <p:ph type="body" idx="1"/>
          </p:nvPr>
        </p:nvSpPr>
        <p:spPr>
          <a:xfrm>
            <a:off x="3136900" y="762000"/>
            <a:ext cx="9105900" cy="3251200"/>
          </a:xfrm>
          <a:prstGeom prst="rect">
            <a:avLst/>
          </a:prstGeom>
        </p:spPr>
        <p:txBody>
          <a:bodyPr/>
          <a:lstStyle>
            <a:lvl1pPr marL="0" indent="0" algn="ctr">
              <a:buSzTx/>
              <a:buFontTx/>
              <a:buNone/>
            </a:lvl1pPr>
            <a:lvl2pPr marL="647700" indent="0" algn="ctr">
              <a:spcBef>
                <a:spcPts val="600"/>
              </a:spcBef>
              <a:buSzTx/>
              <a:buFontTx/>
              <a:buNone/>
              <a:defRPr sz="2800"/>
            </a:lvl2pPr>
            <a:lvl3pPr marL="1295400" indent="0" algn="ctr">
              <a:spcBef>
                <a:spcPts val="600"/>
              </a:spcBef>
              <a:buSzTx/>
              <a:buFontTx/>
              <a:buNone/>
              <a:defRPr sz="2400"/>
            </a:lvl3pPr>
            <a:lvl4pPr marL="1955800" indent="0" algn="ctr">
              <a:spcBef>
                <a:spcPts val="400"/>
              </a:spcBef>
              <a:buSzTx/>
              <a:buFontTx/>
              <a:buNone/>
              <a:defRPr sz="1800"/>
            </a:lvl4pPr>
            <a:lvl5pPr marL="2603500" indent="0" algn="ctr">
              <a:spcBef>
                <a:spcPts val="400"/>
              </a:spcBef>
              <a:buSzTx/>
              <a:buFontTx/>
              <a:buNone/>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16" name="Shape 16"/>
          <p:cNvSpPr/>
          <p:nvPr>
            <p:ph type="sldNum" sz="quarter" idx="2"/>
          </p:nvPr>
        </p:nvSpPr>
        <p:spPr>
          <a:prstGeom prst="rect">
            <a:avLst/>
          </a:prstGeom>
        </p:spPr>
        <p:txBody>
          <a:bodyPr/>
          <a:lstStyle>
            <a:lvl1pPr>
              <a:defRPr>
                <a:solidFill>
                  <a:srgbClr val="FFFFFF"/>
                </a:solidFill>
              </a:defRPr>
            </a:lvl1pPr>
          </a:lstStyle>
          <a:p>
            <a:pPr lvl="0"/>
            <a:fld id="{86CB4B4D-7CA3-9044-876B-883B54F8677D}" type="slidenum"/>
          </a:p>
        </p:txBody>
      </p:sp>
    </p:spTree>
  </p:cSld>
  <p:clrMapOvr>
    <a:masterClrMapping/>
  </p:clrMapOvr>
  <p:transitio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Default - Title and Content">
    <p:spTree>
      <p:nvGrpSpPr>
        <p:cNvPr id="1" name=""/>
        <p:cNvGrpSpPr/>
        <p:nvPr/>
      </p:nvGrpSpPr>
      <p:grpSpPr>
        <a:xfrm>
          <a:off x="0" y="0"/>
          <a:ext cx="0" cy="0"/>
          <a:chOff x="0" y="0"/>
          <a:chExt cx="0" cy="0"/>
        </a:xfrm>
      </p:grpSpPr>
      <p:grpSp>
        <p:nvGrpSpPr>
          <p:cNvPr id="76" name="Group 76"/>
          <p:cNvGrpSpPr/>
          <p:nvPr/>
        </p:nvGrpSpPr>
        <p:grpSpPr>
          <a:xfrm>
            <a:off x="-1" y="2032000"/>
            <a:ext cx="13007060" cy="216747"/>
            <a:chOff x="0" y="0"/>
            <a:chExt cx="13007058" cy="216746"/>
          </a:xfrm>
        </p:grpSpPr>
        <p:sp>
          <p:nvSpPr>
            <p:cNvPr id="74" name="Shape 74"/>
            <p:cNvSpPr/>
            <p:nvPr/>
          </p:nvSpPr>
          <p:spPr>
            <a:xfrm>
              <a:off x="0" y="0"/>
              <a:ext cx="13007059" cy="106115"/>
            </a:xfrm>
            <a:prstGeom prst="rect">
              <a:avLst/>
            </a:prstGeom>
            <a:gradFill flip="none" rotWithShape="1">
              <a:gsLst>
                <a:gs pos="0">
                  <a:srgbClr val="C8C8C8"/>
                </a:gs>
                <a:gs pos="50000">
                  <a:srgbClr val="EFEFEF"/>
                </a:gs>
                <a:gs pos="100000">
                  <a:srgbClr val="C8C8C8"/>
                </a:gs>
              </a:gsLst>
              <a:lin ang="0" scaled="0"/>
            </a:gradFill>
            <a:ln w="12700" cap="flat">
              <a:noFill/>
              <a:round/>
            </a:ln>
            <a:effectLst/>
          </p:spPr>
          <p:txBody>
            <a:bodyPr wrap="square" lIns="54186" tIns="54186" rIns="54186" bIns="54186" numCol="1" anchor="ctr">
              <a:noAutofit/>
            </a:bodyPr>
            <a:lstStyle/>
            <a:p>
              <a:pPr lvl="0" defTabSz="914400"/>
            </a:p>
          </p:txBody>
        </p:sp>
        <p:sp>
          <p:nvSpPr>
            <p:cNvPr id="75" name="Shape 75"/>
            <p:cNvSpPr/>
            <p:nvPr/>
          </p:nvSpPr>
          <p:spPr>
            <a:xfrm>
              <a:off x="0" y="162559"/>
              <a:ext cx="13007059" cy="54188"/>
            </a:xfrm>
            <a:prstGeom prst="rect">
              <a:avLst/>
            </a:prstGeom>
            <a:gradFill flip="none" rotWithShape="1">
              <a:gsLst>
                <a:gs pos="0">
                  <a:srgbClr val="8E8E8E"/>
                </a:gs>
                <a:gs pos="50000">
                  <a:srgbClr val="D7D7D7"/>
                </a:gs>
                <a:gs pos="100000">
                  <a:srgbClr val="8E8E8E"/>
                </a:gs>
              </a:gsLst>
              <a:lin ang="0" scaled="0"/>
            </a:gradFill>
            <a:ln w="12700" cap="flat">
              <a:noFill/>
              <a:round/>
            </a:ln>
            <a:effectLst/>
          </p:spPr>
          <p:txBody>
            <a:bodyPr wrap="square" lIns="54186" tIns="54186" rIns="54186" bIns="54186" numCol="1" anchor="ctr">
              <a:noAutofit/>
            </a:bodyPr>
            <a:lstStyle/>
            <a:p>
              <a:pPr lvl="0" defTabSz="914400"/>
            </a:p>
          </p:txBody>
        </p:sp>
      </p:grpSp>
      <p:sp>
        <p:nvSpPr>
          <p:cNvPr id="77" name="Shape 77"/>
          <p:cNvSpPr/>
          <p:nvPr/>
        </p:nvSpPr>
        <p:spPr>
          <a:xfrm>
            <a:off x="9030" y="9211733"/>
            <a:ext cx="12878366" cy="1"/>
          </a:xfrm>
          <a:prstGeom prst="line">
            <a:avLst/>
          </a:prstGeom>
          <a:ln w="12700">
            <a:solidFill/>
            <a:round/>
          </a:ln>
        </p:spPr>
        <p:txBody>
          <a:bodyPr lIns="72248" tIns="72248" rIns="72248" bIns="72248" anchor="ctr"/>
          <a:lstStyle/>
          <a:p>
            <a:pPr lvl="0" defTabSz="457200">
              <a:buClrTx/>
              <a:defRPr sz="1600">
                <a:uFillTx/>
                <a:latin typeface="Helvetica"/>
                <a:ea typeface="Helvetica"/>
                <a:cs typeface="Helvetica"/>
                <a:sym typeface="Helvetica"/>
              </a:defRPr>
            </a:pPr>
          </a:p>
        </p:txBody>
      </p:sp>
      <p:sp>
        <p:nvSpPr>
          <p:cNvPr id="78" name="Shape 78"/>
          <p:cNvSpPr/>
          <p:nvPr/>
        </p:nvSpPr>
        <p:spPr>
          <a:xfrm>
            <a:off x="22577" y="9393484"/>
            <a:ext cx="8886614" cy="270934"/>
          </a:xfrm>
          <a:prstGeom prst="rect">
            <a:avLst/>
          </a:prstGeom>
          <a:ln w="12700">
            <a:round/>
          </a:ln>
          <a:extLst>
            <a:ext uri="{C572A759-6A51-4108-AA02-DFA0A04FC94B}">
              <ma14:wrappingTextBoxFlag xmlns:ma14="http://schemas.microsoft.com/office/mac/drawingml/2011/main" val="1"/>
            </a:ext>
          </a:extLst>
        </p:spPr>
        <p:txBody>
          <a:bodyPr lIns="54186" tIns="54186" rIns="54186" bIns="54186" anchor="ctr">
            <a:spAutoFit/>
          </a:bodyPr>
          <a:lstStyle/>
          <a:p>
            <a:pPr lvl="0" defTabSz="914400">
              <a:defRPr sz="1800">
                <a:uFillTx/>
              </a:defRPr>
            </a:pPr>
            <a:r>
              <a:rPr sz="1100">
                <a:uFill>
                  <a:solidFill/>
                </a:uFill>
              </a:rPr>
              <a:t>© New</a:t>
            </a:r>
            <a:r>
              <a:rPr sz="1100">
                <a:uFill>
                  <a:solidFill/>
                </a:uFill>
              </a:rPr>
              <a:t> </a:t>
            </a:r>
            <a:r>
              <a:rPr sz="1100">
                <a:uFill>
                  <a:solidFill/>
                </a:uFill>
              </a:rPr>
              <a:t>Hope Town, 2012			Leadership Training School</a:t>
            </a:r>
          </a:p>
        </p:txBody>
      </p:sp>
      <p:pic>
        <p:nvPicPr>
          <p:cNvPr id="79" name="logo.png"/>
          <p:cNvPicPr/>
          <p:nvPr/>
        </p:nvPicPr>
        <p:blipFill>
          <a:blip r:embed="rId2">
            <a:extLst/>
          </a:blip>
          <a:stretch>
            <a:fillRect/>
          </a:stretch>
        </p:blipFill>
        <p:spPr>
          <a:xfrm>
            <a:off x="8263466" y="469617"/>
            <a:ext cx="4470401" cy="975361"/>
          </a:xfrm>
          <a:prstGeom prst="rect">
            <a:avLst/>
          </a:prstGeom>
          <a:ln w="12700">
            <a:miter lim="400000"/>
          </a:ln>
        </p:spPr>
      </p:pic>
      <p:sp>
        <p:nvSpPr>
          <p:cNvPr id="80" name="Shape 80"/>
          <p:cNvSpPr/>
          <p:nvPr>
            <p:ph type="title"/>
          </p:nvPr>
        </p:nvSpPr>
        <p:spPr>
          <a:xfrm>
            <a:off x="325119" y="-1"/>
            <a:ext cx="9609104" cy="1950721"/>
          </a:xfrm>
          <a:prstGeom prst="rect">
            <a:avLst/>
          </a:prstGeom>
          <a:ln w="12700"/>
        </p:spPr>
        <p:txBody>
          <a:bodyPr lIns="54186" tIns="54186" rIns="54186" bIns="54186"/>
          <a:lstStyle>
            <a:lvl1pPr defTabSz="914400"/>
          </a:lstStyle>
          <a:p>
            <a:pPr lvl="0">
              <a:defRPr b="0" sz="1800">
                <a:uFillTx/>
              </a:defRPr>
            </a:pPr>
            <a:r>
              <a:rPr b="1" sz="4400">
                <a:uFill>
                  <a:solidFill/>
                </a:uFill>
              </a:rPr>
              <a:t>Title Text</a:t>
            </a:r>
          </a:p>
        </p:txBody>
      </p:sp>
      <p:sp>
        <p:nvSpPr>
          <p:cNvPr id="81" name="Shape 81"/>
          <p:cNvSpPr/>
          <p:nvPr>
            <p:ph type="body" idx="1"/>
          </p:nvPr>
        </p:nvSpPr>
        <p:spPr>
          <a:xfrm>
            <a:off x="975359" y="2817706"/>
            <a:ext cx="11054082" cy="6321779"/>
          </a:xfrm>
          <a:prstGeom prst="rect">
            <a:avLst/>
          </a:prstGeom>
          <a:ln w="12700"/>
        </p:spPr>
        <p:txBody>
          <a:bodyPr lIns="54186" tIns="54186" rIns="54186" bIns="54186"/>
          <a:lstStyle>
            <a:lvl1pPr marL="485775" indent="-485775" defTabSz="914400">
              <a:spcBef>
                <a:spcPts val="500"/>
              </a:spcBef>
            </a:lvl1pPr>
            <a:lvl2pPr marL="857250" indent="-400050" defTabSz="914400">
              <a:spcBef>
                <a:spcPts val="400"/>
              </a:spcBef>
              <a:buFontTx/>
              <a:buChar char="»"/>
              <a:defRPr sz="2800"/>
            </a:lvl2pPr>
            <a:lvl3pPr marL="1219200" indent="-304800" defTabSz="914400">
              <a:spcBef>
                <a:spcPts val="400"/>
              </a:spcBef>
              <a:buFontTx/>
              <a:buChar char="–"/>
              <a:defRPr sz="2400"/>
            </a:lvl3pPr>
            <a:lvl4pPr marL="1665514" indent="-293914" defTabSz="914400">
              <a:spcBef>
                <a:spcPts val="300"/>
              </a:spcBef>
              <a:defRPr sz="1800"/>
            </a:lvl4pPr>
            <a:lvl5pPr marL="2122714" indent="-293914" defTabSz="914400">
              <a:spcBef>
                <a:spcPts val="3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82" name="Shape 82"/>
          <p:cNvSpPr/>
          <p:nvPr>
            <p:ph type="sldNum" sz="quarter" idx="2"/>
          </p:nvPr>
        </p:nvSpPr>
        <p:spPr>
          <a:xfrm>
            <a:off x="12597386" y="9325215"/>
            <a:ext cx="276464" cy="256204"/>
          </a:xfrm>
          <a:prstGeom prst="rect">
            <a:avLst/>
          </a:prstGeom>
          <a:ln w="12700"/>
        </p:spPr>
        <p:txBody>
          <a:bodyPr lIns="54186" tIns="54186" rIns="54186" bIns="54186"/>
          <a:lstStyle>
            <a:lvl1pPr defTabSz="914400"/>
          </a:lstStyle>
          <a:p>
            <a:pPr lvl="0"/>
            <a:fld id="{86CB4B4D-7CA3-9044-876B-883B54F8677D}" type="slidenum"/>
          </a:p>
        </p:txBody>
      </p:sp>
    </p:spTree>
  </p:cSld>
  <p:clrMapOvr>
    <a:masterClrMapping/>
  </p:clrMapOvr>
  <p:transitio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Bullets">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4" name="Shape 84"/>
          <p:cNvSpPr/>
          <p:nvPr>
            <p:ph type="body" idx="1"/>
          </p:nvPr>
        </p:nvSpPr>
        <p:spPr>
          <a:xfrm>
            <a:off x="785706" y="2248746"/>
            <a:ext cx="11433388" cy="5256108"/>
          </a:xfrm>
          <a:prstGeom prst="rect">
            <a:avLst/>
          </a:prstGeom>
          <a:ln w="12700">
            <a:miter lim="400000"/>
          </a:ln>
        </p:spPr>
        <p:txBody>
          <a:bodyPr lIns="33866" tIns="33866" rIns="33866" bIns="33866" anchor="ctr"/>
          <a:lstStyle>
            <a:lvl1pPr marL="0" indent="0" defTabSz="825500">
              <a:spcBef>
                <a:spcPts val="0"/>
              </a:spcBef>
              <a:buClrTx/>
              <a:buSzTx/>
              <a:buFontTx/>
              <a:buNone/>
              <a:defRPr>
                <a:uFillTx/>
                <a:latin typeface="Helvetica Neue"/>
                <a:ea typeface="Helvetica Neue"/>
                <a:cs typeface="Helvetica Neue"/>
                <a:sym typeface="Helvetica Neue"/>
              </a:defRPr>
            </a:lvl1pPr>
            <a:lvl2pPr marL="0" indent="0" defTabSz="825500">
              <a:spcBef>
                <a:spcPts val="0"/>
              </a:spcBef>
              <a:buClrTx/>
              <a:buSzTx/>
              <a:buFontTx/>
              <a:buNone/>
              <a:defRPr>
                <a:uFillTx/>
                <a:latin typeface="Helvetica Neue"/>
                <a:ea typeface="Helvetica Neue"/>
                <a:cs typeface="Helvetica Neue"/>
                <a:sym typeface="Helvetica Neue"/>
              </a:defRPr>
            </a:lvl2pPr>
            <a:lvl3pPr marL="635000" indent="0" defTabSz="825500">
              <a:spcBef>
                <a:spcPts val="0"/>
              </a:spcBef>
              <a:buClrTx/>
              <a:buFontTx/>
              <a:buBlip>
                <a:blip r:embed="rId3"/>
              </a:buBlip>
              <a:defRPr>
                <a:uFillTx/>
                <a:latin typeface="Helvetica Neue"/>
                <a:ea typeface="Helvetica Neue"/>
                <a:cs typeface="Helvetica Neue"/>
                <a:sym typeface="Helvetica Neue"/>
              </a:defRPr>
            </a:lvl3pPr>
            <a:lvl4pPr marL="1270000" indent="0" defTabSz="825500">
              <a:spcBef>
                <a:spcPts val="0"/>
              </a:spcBef>
              <a:buClrTx/>
              <a:buSzPct val="100000"/>
              <a:buFontTx/>
              <a:buBlip>
                <a:blip r:embed="rId3"/>
              </a:buBlip>
              <a:defRPr>
                <a:uFillTx/>
                <a:latin typeface="Helvetica Neue"/>
                <a:ea typeface="Helvetica Neue"/>
                <a:cs typeface="Helvetica Neue"/>
                <a:sym typeface="Helvetica Neue"/>
              </a:defRPr>
            </a:lvl4pPr>
            <a:lvl5pPr marL="1905000" indent="0" defTabSz="825500">
              <a:spcBef>
                <a:spcPts val="0"/>
              </a:spcBef>
              <a:buClrTx/>
              <a:buFontTx/>
              <a:buBlip>
                <a:blip r:embed="rId3"/>
              </a:buBlip>
              <a:defRPr>
                <a:uFillTx/>
                <a:latin typeface="Helvetica Neue"/>
                <a:ea typeface="Helvetica Neue"/>
                <a:cs typeface="Helvetica Neue"/>
                <a:sym typeface="Helvetica Neue"/>
              </a:defRPr>
            </a:lvl5pPr>
          </a:lstStyle>
          <a:p>
            <a:pPr lvl="0">
              <a:defRPr sz="1800"/>
            </a:pPr>
            <a:r>
              <a:rPr sz="3400"/>
              <a:t>Body Level One</a:t>
            </a:r>
            <a:endParaRPr sz="3400"/>
          </a:p>
          <a:p>
            <a:pPr lvl="1">
              <a:defRPr sz="1800"/>
            </a:pPr>
            <a:r>
              <a:rPr sz="3400"/>
              <a:t>Body Level Two</a:t>
            </a:r>
            <a:endParaRPr sz="3400"/>
          </a:p>
          <a:p>
            <a:pPr lvl="2">
              <a:defRPr sz="1800"/>
            </a:pPr>
            <a:r>
              <a:rPr sz="3400"/>
              <a:t>Body Level Three</a:t>
            </a:r>
            <a:endParaRPr sz="3400"/>
          </a:p>
          <a:p>
            <a:pPr lvl="3">
              <a:defRPr sz="1800"/>
            </a:pPr>
            <a:r>
              <a:rPr sz="3400"/>
              <a:t>Body Level Four</a:t>
            </a:r>
            <a:endParaRPr sz="3400"/>
          </a:p>
          <a:p>
            <a:pPr lvl="4">
              <a:defRPr sz="1800"/>
            </a:pPr>
            <a:r>
              <a:rPr sz="3400"/>
              <a:t>Body Level Five</a:t>
            </a:r>
          </a:p>
        </p:txBody>
      </p:sp>
    </p:spTree>
  </p:cSld>
  <p:clrMapOvr>
    <a:masterClrMapping/>
  </p:clrMapOvr>
  <p:transitio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0" showMasterPhAnim="1">
  <p:cSld name="Blank">
    <p:bg>
      <p:bgPr>
        <a:blipFill rotWithShape="1">
          <a:blip r:embed="rId2"/>
          <a:srcRect l="0" t="0" r="0" b="0"/>
          <a:stretch>
            <a:fillRect/>
          </a:stretch>
        </a:blipFill>
      </p:bgPr>
    </p:bg>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Default - Title and Content">
    <p:spTree>
      <p:nvGrpSpPr>
        <p:cNvPr id="1" name=""/>
        <p:cNvGrpSpPr/>
        <p:nvPr/>
      </p:nvGrpSpPr>
      <p:grpSpPr>
        <a:xfrm>
          <a:off x="0" y="0"/>
          <a:ext cx="0" cy="0"/>
          <a:chOff x="0" y="0"/>
          <a:chExt cx="0" cy="0"/>
        </a:xfrm>
      </p:grpSpPr>
      <p:sp>
        <p:nvSpPr>
          <p:cNvPr id="18" name="Shape 18"/>
          <p:cNvSpPr/>
          <p:nvPr>
            <p:ph type="title"/>
          </p:nvPr>
        </p:nvSpPr>
        <p:spPr>
          <a:prstGeom prst="rect">
            <a:avLst/>
          </a:prstGeom>
        </p:spPr>
        <p:txBody>
          <a:bodyPr/>
          <a:lstStyle/>
          <a:p>
            <a:pPr lvl="0">
              <a:defRPr b="0" sz="1800">
                <a:uFillTx/>
              </a:defRPr>
            </a:pPr>
            <a:r>
              <a:rPr b="1" sz="4400">
                <a:uFill>
                  <a:solidFill/>
                </a:uFill>
              </a:rPr>
              <a:t>Title Text</a:t>
            </a:r>
          </a:p>
        </p:txBody>
      </p:sp>
      <p:sp>
        <p:nvSpPr>
          <p:cNvPr id="19" name="Shape 19"/>
          <p:cNvSpPr/>
          <p:nvPr>
            <p:ph type="body" idx="1"/>
          </p:nvPr>
        </p:nvSpPr>
        <p:spPr>
          <a:prstGeom prst="rect">
            <a:avLst/>
          </a:prstGeom>
        </p:spPr>
        <p:txBody>
          <a:bodyPr/>
          <a:lstStyle>
            <a:lvl2pPr marL="742950" indent="-285750">
              <a:spcBef>
                <a:spcPts val="600"/>
              </a:spcBef>
              <a:buFontTx/>
              <a:buChar char="»"/>
              <a:defRPr sz="2800"/>
            </a:lvl2pPr>
            <a:lvl3pPr marL="1143000" indent="-228600">
              <a:spcBef>
                <a:spcPts val="600"/>
              </a:spcBef>
              <a:buFontTx/>
              <a:buChar char="–"/>
              <a:defRPr sz="2400"/>
            </a:lvl3pPr>
            <a:lvl4pPr marL="1600200" indent="-228600">
              <a:spcBef>
                <a:spcPts val="400"/>
              </a:spcBef>
              <a:defRPr sz="1800"/>
            </a:lvl4pPr>
            <a:lvl5pPr marL="2057400" indent="-228600">
              <a:spcBef>
                <a:spcPts val="4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20" name="Shape 20"/>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Default - Title and Content copy">
    <p:spTree>
      <p:nvGrpSpPr>
        <p:cNvPr id="1" name=""/>
        <p:cNvGrpSpPr/>
        <p:nvPr/>
      </p:nvGrpSpPr>
      <p:grpSpPr>
        <a:xfrm>
          <a:off x="0" y="0"/>
          <a:ext cx="0" cy="0"/>
          <a:chOff x="0" y="0"/>
          <a:chExt cx="0" cy="0"/>
        </a:xfrm>
      </p:grpSpPr>
      <p:sp>
        <p:nvSpPr>
          <p:cNvPr id="22" name="Shape 22"/>
          <p:cNvSpPr/>
          <p:nvPr>
            <p:ph type="title"/>
          </p:nvPr>
        </p:nvSpPr>
        <p:spPr>
          <a:xfrm>
            <a:off x="330200" y="0"/>
            <a:ext cx="9017000" cy="1955800"/>
          </a:xfrm>
          <a:prstGeom prst="rect">
            <a:avLst/>
          </a:prstGeom>
        </p:spPr>
        <p:txBody>
          <a:bodyPr/>
          <a:lstStyle/>
          <a:p>
            <a:pPr lvl="0">
              <a:defRPr b="0" sz="1800">
                <a:uFillTx/>
              </a:defRPr>
            </a:pPr>
            <a:r>
              <a:rPr b="1" sz="4400">
                <a:uFill>
                  <a:solidFill/>
                </a:uFill>
              </a:rPr>
              <a:t>Title Text</a:t>
            </a:r>
          </a:p>
        </p:txBody>
      </p:sp>
      <p:sp>
        <p:nvSpPr>
          <p:cNvPr id="23" name="Shape 23"/>
          <p:cNvSpPr/>
          <p:nvPr>
            <p:ph type="body" idx="1"/>
          </p:nvPr>
        </p:nvSpPr>
        <p:spPr>
          <a:prstGeom prst="rect">
            <a:avLst/>
          </a:prstGeom>
        </p:spPr>
        <p:txBody>
          <a:bodyPr/>
          <a:lstStyle>
            <a:lvl2pPr marL="742950" indent="-285750">
              <a:spcBef>
                <a:spcPts val="600"/>
              </a:spcBef>
              <a:buFontTx/>
              <a:buChar char="»"/>
              <a:defRPr sz="2800"/>
            </a:lvl2pPr>
            <a:lvl3pPr marL="1143000" indent="-228600">
              <a:spcBef>
                <a:spcPts val="600"/>
              </a:spcBef>
              <a:buFontTx/>
              <a:buChar char="–"/>
              <a:defRPr sz="2400"/>
            </a:lvl3pPr>
            <a:lvl4pPr marL="1600200" indent="-228600">
              <a:spcBef>
                <a:spcPts val="400"/>
              </a:spcBef>
              <a:defRPr sz="1800"/>
            </a:lvl4pPr>
            <a:lvl5pPr marL="2057400" indent="-228600">
              <a:spcBef>
                <a:spcPts val="4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24" name="Shape 24"/>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showMasterPhAnim="1">
  <p:cSld name="Default - Title and Content">
    <p:spTree>
      <p:nvGrpSpPr>
        <p:cNvPr id="1" name=""/>
        <p:cNvGrpSpPr/>
        <p:nvPr/>
      </p:nvGrpSpPr>
      <p:grpSpPr>
        <a:xfrm>
          <a:off x="0" y="0"/>
          <a:ext cx="0" cy="0"/>
          <a:chOff x="0" y="0"/>
          <a:chExt cx="0" cy="0"/>
        </a:xfrm>
      </p:grpSpPr>
      <p:grpSp>
        <p:nvGrpSpPr>
          <p:cNvPr id="28" name="Group 28"/>
          <p:cNvGrpSpPr/>
          <p:nvPr/>
        </p:nvGrpSpPr>
        <p:grpSpPr>
          <a:xfrm>
            <a:off x="0" y="2044700"/>
            <a:ext cx="13007059" cy="200660"/>
            <a:chOff x="0" y="0"/>
            <a:chExt cx="13007058" cy="200659"/>
          </a:xfrm>
        </p:grpSpPr>
        <p:sp>
          <p:nvSpPr>
            <p:cNvPr id="26" name="Shape 26"/>
            <p:cNvSpPr/>
            <p:nvPr/>
          </p:nvSpPr>
          <p:spPr>
            <a:xfrm>
              <a:off x="0" y="0"/>
              <a:ext cx="13007059" cy="106115"/>
            </a:xfrm>
            <a:prstGeom prst="rect">
              <a:avLst/>
            </a:prstGeom>
            <a:gradFill flip="none" rotWithShape="1">
              <a:gsLst>
                <a:gs pos="0">
                  <a:srgbClr val="C8C8C8"/>
                </a:gs>
                <a:gs pos="50000">
                  <a:srgbClr val="EFEFEF"/>
                </a:gs>
                <a:gs pos="100000">
                  <a:srgbClr val="C8C8C8"/>
                </a:gs>
              </a:gsLst>
              <a:lin ang="0" scaled="0"/>
            </a:gradFill>
            <a:ln w="9525" cap="flat">
              <a:noFill/>
              <a:round/>
            </a:ln>
            <a:effectLst/>
          </p:spPr>
          <p:txBody>
            <a:bodyPr wrap="square" lIns="38100" tIns="38100" rIns="38100" bIns="38100" numCol="1" anchor="ctr">
              <a:noAutofit/>
            </a:bodyPr>
            <a:lstStyle/>
            <a:p>
              <a:pPr lvl="0">
                <a:defRPr sz="3000"/>
              </a:pPr>
            </a:p>
          </p:txBody>
        </p:sp>
        <p:sp>
          <p:nvSpPr>
            <p:cNvPr id="27" name="Shape 27"/>
            <p:cNvSpPr/>
            <p:nvPr/>
          </p:nvSpPr>
          <p:spPr>
            <a:xfrm>
              <a:off x="0" y="149859"/>
              <a:ext cx="13007059" cy="50801"/>
            </a:xfrm>
            <a:prstGeom prst="rect">
              <a:avLst/>
            </a:prstGeom>
            <a:gradFill flip="none" rotWithShape="1">
              <a:gsLst>
                <a:gs pos="0">
                  <a:srgbClr val="8E8E8E"/>
                </a:gs>
                <a:gs pos="50000">
                  <a:srgbClr val="D7D7D7"/>
                </a:gs>
                <a:gs pos="100000">
                  <a:srgbClr val="8E8E8E"/>
                </a:gs>
              </a:gsLst>
              <a:lin ang="0" scaled="0"/>
            </a:gradFill>
            <a:ln w="9525" cap="flat">
              <a:noFill/>
              <a:round/>
            </a:ln>
            <a:effectLst/>
          </p:spPr>
          <p:txBody>
            <a:bodyPr wrap="square" lIns="38100" tIns="38100" rIns="38100" bIns="38100" numCol="1" anchor="ctr">
              <a:noAutofit/>
            </a:bodyPr>
            <a:lstStyle/>
            <a:p>
              <a:pPr lvl="0">
                <a:defRPr sz="3000"/>
              </a:pPr>
            </a:p>
          </p:txBody>
        </p:sp>
      </p:grpSp>
      <p:sp>
        <p:nvSpPr>
          <p:cNvPr id="29" name="Shape 29"/>
          <p:cNvSpPr/>
          <p:nvPr/>
        </p:nvSpPr>
        <p:spPr>
          <a:xfrm>
            <a:off x="9031" y="9207500"/>
            <a:ext cx="12877801" cy="0"/>
          </a:xfrm>
          <a:prstGeom prst="line">
            <a:avLst/>
          </a:prstGeom>
          <a:ln w="12700">
            <a:solidFill/>
            <a:round/>
          </a:ln>
        </p:spPr>
        <p:txBody>
          <a:bodyPr lIns="0" tIns="0" rIns="0" bIns="0"/>
          <a:lstStyle/>
          <a:p>
            <a:pPr lvl="0" defTabSz="457200">
              <a:buClrTx/>
              <a:defRPr sz="1200">
                <a:uFillTx/>
                <a:latin typeface="Helvetica"/>
                <a:ea typeface="Helvetica"/>
                <a:cs typeface="Helvetica"/>
                <a:sym typeface="Helvetica"/>
              </a:defRPr>
            </a:pPr>
          </a:p>
        </p:txBody>
      </p:sp>
      <p:sp>
        <p:nvSpPr>
          <p:cNvPr id="30" name="Shape 30"/>
          <p:cNvSpPr/>
          <p:nvPr/>
        </p:nvSpPr>
        <p:spPr>
          <a:xfrm>
            <a:off x="22577" y="9425234"/>
            <a:ext cx="8890001" cy="203201"/>
          </a:xfrm>
          <a:prstGeom prst="rect">
            <a:avLst/>
          </a:prstGeom>
          <a:ln>
            <a:round/>
          </a:ln>
          <a:extLst>
            <a:ext uri="{C572A759-6A51-4108-AA02-DFA0A04FC94B}">
              <ma14:wrappingTextBoxFlag xmlns:ma14="http://schemas.microsoft.com/office/mac/drawingml/2011/main" val="1"/>
            </a:ext>
          </a:extLst>
        </p:spPr>
        <p:txBody>
          <a:bodyPr lIns="38100" tIns="38100" rIns="38100" bIns="38100" anchor="ctr">
            <a:spAutoFit/>
          </a:bodyPr>
          <a:lstStyle/>
          <a:p>
            <a:pPr lvl="0">
              <a:defRPr sz="1800">
                <a:uFillTx/>
              </a:defRPr>
            </a:pPr>
            <a:r>
              <a:rPr sz="900">
                <a:uFill>
                  <a:solidFill/>
                </a:uFill>
              </a:rPr>
              <a:t>© New</a:t>
            </a:r>
            <a:r>
              <a:rPr sz="900">
                <a:uFill>
                  <a:solidFill/>
                </a:uFill>
              </a:rPr>
              <a:t> </a:t>
            </a:r>
            <a:r>
              <a:rPr sz="900">
                <a:uFill>
                  <a:solidFill/>
                </a:uFill>
              </a:rPr>
              <a:t>Hope Town, 2015			Leadership Training School</a:t>
            </a:r>
          </a:p>
        </p:txBody>
      </p:sp>
      <p:pic>
        <p:nvPicPr>
          <p:cNvPr id="31" name="logo.png"/>
          <p:cNvPicPr/>
          <p:nvPr/>
        </p:nvPicPr>
        <p:blipFill>
          <a:blip r:embed="rId2">
            <a:extLst/>
          </a:blip>
          <a:stretch>
            <a:fillRect/>
          </a:stretch>
        </p:blipFill>
        <p:spPr>
          <a:xfrm>
            <a:off x="8263466" y="469900"/>
            <a:ext cx="4482043" cy="977901"/>
          </a:xfrm>
          <a:prstGeom prst="rect">
            <a:avLst/>
          </a:prstGeom>
          <a:ln w="12700">
            <a:miter lim="400000"/>
          </a:ln>
        </p:spPr>
      </p:pic>
      <p:sp>
        <p:nvSpPr>
          <p:cNvPr id="32" name="Shape 32"/>
          <p:cNvSpPr/>
          <p:nvPr>
            <p:ph type="title"/>
          </p:nvPr>
        </p:nvSpPr>
        <p:spPr>
          <a:prstGeom prst="rect">
            <a:avLst/>
          </a:prstGeom>
        </p:spPr>
        <p:txBody>
          <a:bodyPr/>
          <a:lstStyle>
            <a:lvl1pPr>
              <a:defRPr sz="4200"/>
            </a:lvl1pPr>
          </a:lstStyle>
          <a:p>
            <a:pPr lvl="0">
              <a:defRPr b="0" sz="1800">
                <a:uFillTx/>
              </a:defRPr>
            </a:pPr>
            <a:r>
              <a:rPr b="1" sz="4200">
                <a:uFill>
                  <a:solidFill/>
                </a:uFill>
              </a:rPr>
              <a:t>Title Text</a:t>
            </a:r>
          </a:p>
        </p:txBody>
      </p:sp>
      <p:sp>
        <p:nvSpPr>
          <p:cNvPr id="33" name="Shape 33"/>
          <p:cNvSpPr/>
          <p:nvPr>
            <p:ph type="body" idx="1"/>
          </p:nvPr>
        </p:nvSpPr>
        <p:spPr>
          <a:prstGeom prst="rect">
            <a:avLst/>
          </a:prstGeom>
        </p:spPr>
        <p:txBody>
          <a:bodyPr/>
          <a:lstStyle>
            <a:lvl1pPr>
              <a:defRPr sz="3000"/>
            </a:lvl1pPr>
            <a:lvl2pPr marL="742950" indent="-285750">
              <a:spcBef>
                <a:spcPts val="600"/>
              </a:spcBef>
              <a:buFontTx/>
              <a:buChar char="»"/>
              <a:defRPr sz="2400"/>
            </a:lvl2pPr>
            <a:lvl3pPr marL="1143000" indent="-228600">
              <a:spcBef>
                <a:spcPts val="600"/>
              </a:spcBef>
              <a:buFontTx/>
              <a:buChar char="–"/>
              <a:defRPr sz="2200"/>
            </a:lvl3pPr>
            <a:lvl4pPr marL="1600200" indent="-228600">
              <a:spcBef>
                <a:spcPts val="400"/>
              </a:spcBef>
              <a:defRPr sz="1600"/>
            </a:lvl4pPr>
            <a:lvl5pPr marL="2057400" indent="-228600">
              <a:spcBef>
                <a:spcPts val="400"/>
              </a:spcBef>
              <a:buFontTx/>
              <a:buChar char="»"/>
              <a:defRPr sz="1600"/>
            </a:lvl5pPr>
          </a:lstStyle>
          <a:p>
            <a:pPr lvl="0">
              <a:defRPr sz="1800">
                <a:uFillTx/>
              </a:defRPr>
            </a:pPr>
            <a:r>
              <a:rPr sz="3000">
                <a:uFill>
                  <a:solidFill/>
                </a:uFill>
              </a:rPr>
              <a:t>Body Level One</a:t>
            </a:r>
            <a:endParaRPr sz="3000">
              <a:uFill>
                <a:solidFill/>
              </a:uFill>
            </a:endParaRPr>
          </a:p>
          <a:p>
            <a:pPr lvl="1">
              <a:defRPr sz="1800">
                <a:uFillTx/>
              </a:defRPr>
            </a:pPr>
            <a:r>
              <a:rPr sz="2400">
                <a:uFill>
                  <a:solidFill/>
                </a:uFill>
              </a:rPr>
              <a:t>Body Level Two</a:t>
            </a:r>
            <a:endParaRPr sz="2400">
              <a:uFill>
                <a:solidFill/>
              </a:uFill>
            </a:endParaRPr>
          </a:p>
          <a:p>
            <a:pPr lvl="2">
              <a:defRPr sz="1800">
                <a:uFillTx/>
              </a:defRPr>
            </a:pPr>
            <a:r>
              <a:rPr sz="2200">
                <a:uFill>
                  <a:solidFill/>
                </a:uFill>
              </a:rPr>
              <a:t>Body Level Three</a:t>
            </a:r>
            <a:endParaRPr sz="2200">
              <a:uFill>
                <a:solidFill/>
              </a:uFill>
            </a:endParaRPr>
          </a:p>
          <a:p>
            <a:pPr lvl="3">
              <a:defRPr sz="1800">
                <a:uFillTx/>
              </a:defRPr>
            </a:pPr>
            <a:r>
              <a:rPr sz="1600">
                <a:uFill>
                  <a:solidFill/>
                </a:uFill>
              </a:rPr>
              <a:t>Body Level Four</a:t>
            </a:r>
            <a:endParaRPr sz="1600">
              <a:uFill>
                <a:solidFill/>
              </a:uFill>
            </a:endParaRPr>
          </a:p>
          <a:p>
            <a:pPr lvl="4">
              <a:defRPr sz="1800">
                <a:uFillTx/>
              </a:defRPr>
            </a:pPr>
            <a:r>
              <a:rPr sz="1600">
                <a:uFill>
                  <a:solidFill/>
                </a:uFill>
              </a:rPr>
              <a:t>Body Level Five</a:t>
            </a:r>
          </a:p>
        </p:txBody>
      </p:sp>
      <p:sp>
        <p:nvSpPr>
          <p:cNvPr id="34" name="Shape 34"/>
          <p:cNvSpPr/>
          <p:nvPr>
            <p:ph type="sldNum" sz="quarter" idx="2"/>
          </p:nvPr>
        </p:nvSpPr>
        <p:spPr>
          <a:xfrm>
            <a:off x="12657812" y="9383219"/>
            <a:ext cx="216038" cy="199462"/>
          </a:xfrm>
          <a:prstGeom prst="rect">
            <a:avLst/>
          </a:prstGeom>
        </p:spPr>
        <p:txBody>
          <a:bodyPr/>
          <a:lstStyle>
            <a:lvl1pPr>
              <a:defRPr sz="900"/>
            </a:lvl1pPr>
          </a:lstStyle>
          <a:p>
            <a:pPr lvl="0"/>
            <a:fld id="{86CB4B4D-7CA3-9044-876B-883B54F8677D}" type="slidenum"/>
          </a:p>
        </p:txBody>
      </p:sp>
    </p:spTree>
  </p:cSld>
  <p:clrMapOvr>
    <a:masterClrMapping/>
  </p:clrMapOvr>
  <p:transitio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Default - Title and Content copy 1">
    <p:spTree>
      <p:nvGrpSpPr>
        <p:cNvPr id="1" name=""/>
        <p:cNvGrpSpPr/>
        <p:nvPr/>
      </p:nvGrpSpPr>
      <p:grpSpPr>
        <a:xfrm>
          <a:off x="0" y="0"/>
          <a:ext cx="0" cy="0"/>
          <a:chOff x="0" y="0"/>
          <a:chExt cx="0" cy="0"/>
        </a:xfrm>
      </p:grpSpPr>
      <p:sp>
        <p:nvSpPr>
          <p:cNvPr id="36" name="Shape 36"/>
          <p:cNvSpPr/>
          <p:nvPr>
            <p:ph type="title"/>
          </p:nvPr>
        </p:nvSpPr>
        <p:spPr>
          <a:xfrm>
            <a:off x="330200" y="0"/>
            <a:ext cx="9486900" cy="1955800"/>
          </a:xfrm>
          <a:prstGeom prst="rect">
            <a:avLst/>
          </a:prstGeom>
        </p:spPr>
        <p:txBody>
          <a:bodyPr/>
          <a:lstStyle/>
          <a:p>
            <a:pPr lvl="0">
              <a:defRPr b="0" sz="1800">
                <a:uFillTx/>
              </a:defRPr>
            </a:pPr>
            <a:r>
              <a:rPr b="1" sz="4400">
                <a:uFill>
                  <a:solidFill/>
                </a:uFill>
              </a:rPr>
              <a:t>Title Text</a:t>
            </a:r>
          </a:p>
        </p:txBody>
      </p:sp>
      <p:sp>
        <p:nvSpPr>
          <p:cNvPr id="37" name="Shape 37"/>
          <p:cNvSpPr/>
          <p:nvPr>
            <p:ph type="body" idx="1"/>
          </p:nvPr>
        </p:nvSpPr>
        <p:spPr>
          <a:prstGeom prst="rect">
            <a:avLst/>
          </a:prstGeom>
        </p:spPr>
        <p:txBody>
          <a:bodyPr/>
          <a:lstStyle>
            <a:lvl2pPr marL="742950" indent="-285750">
              <a:spcBef>
                <a:spcPts val="600"/>
              </a:spcBef>
              <a:buFontTx/>
              <a:buChar char="»"/>
              <a:defRPr sz="2800"/>
            </a:lvl2pPr>
            <a:lvl3pPr marL="1143000" indent="-228600">
              <a:spcBef>
                <a:spcPts val="600"/>
              </a:spcBef>
              <a:buFontTx/>
              <a:buChar char="–"/>
              <a:defRPr sz="2400"/>
            </a:lvl3pPr>
            <a:lvl4pPr marL="1600200" indent="-228600">
              <a:spcBef>
                <a:spcPts val="400"/>
              </a:spcBef>
              <a:defRPr sz="1800"/>
            </a:lvl4pPr>
            <a:lvl5pPr marL="2057400" indent="-228600">
              <a:spcBef>
                <a:spcPts val="4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38" name="Shape 38"/>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Default - Title and Content copy 2">
    <p:spTree>
      <p:nvGrpSpPr>
        <p:cNvPr id="1" name=""/>
        <p:cNvGrpSpPr/>
        <p:nvPr/>
      </p:nvGrpSpPr>
      <p:grpSpPr>
        <a:xfrm>
          <a:off x="0" y="0"/>
          <a:ext cx="0" cy="0"/>
          <a:chOff x="0" y="0"/>
          <a:chExt cx="0" cy="0"/>
        </a:xfrm>
      </p:grpSpPr>
      <p:sp>
        <p:nvSpPr>
          <p:cNvPr id="40" name="Shape 40"/>
          <p:cNvSpPr/>
          <p:nvPr>
            <p:ph type="title"/>
          </p:nvPr>
        </p:nvSpPr>
        <p:spPr>
          <a:xfrm>
            <a:off x="330200" y="0"/>
            <a:ext cx="9017000" cy="1955800"/>
          </a:xfrm>
          <a:prstGeom prst="rect">
            <a:avLst/>
          </a:prstGeom>
        </p:spPr>
        <p:txBody>
          <a:bodyPr/>
          <a:lstStyle/>
          <a:p>
            <a:pPr lvl="0">
              <a:defRPr b="0" sz="1800">
                <a:uFillTx/>
              </a:defRPr>
            </a:pPr>
            <a:r>
              <a:rPr b="1" sz="4400">
                <a:uFill>
                  <a:solidFill/>
                </a:uFill>
              </a:rPr>
              <a:t>Title Text</a:t>
            </a:r>
          </a:p>
        </p:txBody>
      </p:sp>
      <p:sp>
        <p:nvSpPr>
          <p:cNvPr id="41" name="Shape 41"/>
          <p:cNvSpPr/>
          <p:nvPr>
            <p:ph type="body" idx="1"/>
          </p:nvPr>
        </p:nvSpPr>
        <p:spPr>
          <a:prstGeom prst="rect">
            <a:avLst/>
          </a:prstGeom>
        </p:spPr>
        <p:txBody>
          <a:bodyPr/>
          <a:lstStyle>
            <a:lvl2pPr marL="742950" indent="-285750">
              <a:spcBef>
                <a:spcPts val="600"/>
              </a:spcBef>
              <a:buFontTx/>
              <a:buChar char="»"/>
              <a:defRPr sz="2800"/>
            </a:lvl2pPr>
            <a:lvl3pPr marL="1143000" indent="-228600">
              <a:spcBef>
                <a:spcPts val="600"/>
              </a:spcBef>
              <a:buFontTx/>
              <a:buChar char="–"/>
              <a:defRPr sz="2400"/>
            </a:lvl3pPr>
            <a:lvl4pPr marL="1600200" indent="-228600">
              <a:spcBef>
                <a:spcPts val="400"/>
              </a:spcBef>
              <a:defRPr sz="1800"/>
            </a:lvl4pPr>
            <a:lvl5pPr marL="2057400" indent="-228600">
              <a:spcBef>
                <a:spcPts val="4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42" name="Shape 42"/>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Default - Title and Content">
    <p:spTree>
      <p:nvGrpSpPr>
        <p:cNvPr id="1" name=""/>
        <p:cNvGrpSpPr/>
        <p:nvPr/>
      </p:nvGrpSpPr>
      <p:grpSpPr>
        <a:xfrm>
          <a:off x="0" y="0"/>
          <a:ext cx="0" cy="0"/>
          <a:chOff x="0" y="0"/>
          <a:chExt cx="0" cy="0"/>
        </a:xfrm>
      </p:grpSpPr>
      <p:grpSp>
        <p:nvGrpSpPr>
          <p:cNvPr id="46" name="Group 46"/>
          <p:cNvGrpSpPr/>
          <p:nvPr/>
        </p:nvGrpSpPr>
        <p:grpSpPr>
          <a:xfrm>
            <a:off x="-1" y="2032000"/>
            <a:ext cx="13007060" cy="216747"/>
            <a:chOff x="0" y="0"/>
            <a:chExt cx="13007058" cy="216746"/>
          </a:xfrm>
        </p:grpSpPr>
        <p:sp>
          <p:nvSpPr>
            <p:cNvPr id="44" name="Shape 44"/>
            <p:cNvSpPr/>
            <p:nvPr/>
          </p:nvSpPr>
          <p:spPr>
            <a:xfrm>
              <a:off x="0" y="0"/>
              <a:ext cx="13007059" cy="106115"/>
            </a:xfrm>
            <a:prstGeom prst="rect">
              <a:avLst/>
            </a:prstGeom>
            <a:gradFill flip="none" rotWithShape="1">
              <a:gsLst>
                <a:gs pos="0">
                  <a:srgbClr val="C8C8C8"/>
                </a:gs>
                <a:gs pos="50000">
                  <a:srgbClr val="EFEFEF"/>
                </a:gs>
                <a:gs pos="100000">
                  <a:srgbClr val="C8C8C8"/>
                </a:gs>
              </a:gsLst>
              <a:lin ang="0" scaled="0"/>
            </a:gradFill>
            <a:ln w="12700" cap="flat">
              <a:noFill/>
              <a:round/>
            </a:ln>
            <a:effectLst/>
          </p:spPr>
          <p:txBody>
            <a:bodyPr wrap="square" lIns="54186" tIns="54186" rIns="54186" bIns="54186" numCol="1" anchor="ctr">
              <a:noAutofit/>
            </a:bodyPr>
            <a:lstStyle/>
            <a:p>
              <a:pPr lvl="0" defTabSz="914400"/>
            </a:p>
          </p:txBody>
        </p:sp>
        <p:sp>
          <p:nvSpPr>
            <p:cNvPr id="45" name="Shape 45"/>
            <p:cNvSpPr/>
            <p:nvPr/>
          </p:nvSpPr>
          <p:spPr>
            <a:xfrm>
              <a:off x="0" y="162559"/>
              <a:ext cx="13007059" cy="54188"/>
            </a:xfrm>
            <a:prstGeom prst="rect">
              <a:avLst/>
            </a:prstGeom>
            <a:gradFill flip="none" rotWithShape="1">
              <a:gsLst>
                <a:gs pos="0">
                  <a:srgbClr val="8E8E8E"/>
                </a:gs>
                <a:gs pos="50000">
                  <a:srgbClr val="D7D7D7"/>
                </a:gs>
                <a:gs pos="100000">
                  <a:srgbClr val="8E8E8E"/>
                </a:gs>
              </a:gsLst>
              <a:lin ang="0" scaled="0"/>
            </a:gradFill>
            <a:ln w="12700" cap="flat">
              <a:noFill/>
              <a:round/>
            </a:ln>
            <a:effectLst/>
          </p:spPr>
          <p:txBody>
            <a:bodyPr wrap="square" lIns="54186" tIns="54186" rIns="54186" bIns="54186" numCol="1" anchor="ctr">
              <a:noAutofit/>
            </a:bodyPr>
            <a:lstStyle/>
            <a:p>
              <a:pPr lvl="0" defTabSz="914400"/>
            </a:p>
          </p:txBody>
        </p:sp>
      </p:grpSp>
      <p:sp>
        <p:nvSpPr>
          <p:cNvPr id="47" name="Shape 47"/>
          <p:cNvSpPr/>
          <p:nvPr/>
        </p:nvSpPr>
        <p:spPr>
          <a:xfrm>
            <a:off x="9030" y="9211733"/>
            <a:ext cx="12878366" cy="1"/>
          </a:xfrm>
          <a:prstGeom prst="line">
            <a:avLst/>
          </a:prstGeom>
          <a:ln w="12700">
            <a:solidFill/>
            <a:round/>
          </a:ln>
        </p:spPr>
        <p:txBody>
          <a:bodyPr lIns="72248" tIns="72248" rIns="72248" bIns="72248" anchor="ctr"/>
          <a:lstStyle/>
          <a:p>
            <a:pPr lvl="0" defTabSz="457200">
              <a:buClrTx/>
              <a:defRPr sz="1600">
                <a:uFillTx/>
                <a:latin typeface="Helvetica"/>
                <a:ea typeface="Helvetica"/>
                <a:cs typeface="Helvetica"/>
                <a:sym typeface="Helvetica"/>
              </a:defRPr>
            </a:pPr>
          </a:p>
        </p:txBody>
      </p:sp>
      <p:sp>
        <p:nvSpPr>
          <p:cNvPr id="48" name="Shape 48"/>
          <p:cNvSpPr/>
          <p:nvPr/>
        </p:nvSpPr>
        <p:spPr>
          <a:xfrm>
            <a:off x="22577" y="9393484"/>
            <a:ext cx="8886614" cy="270934"/>
          </a:xfrm>
          <a:prstGeom prst="rect">
            <a:avLst/>
          </a:prstGeom>
          <a:ln w="12700">
            <a:round/>
          </a:ln>
          <a:extLst>
            <a:ext uri="{C572A759-6A51-4108-AA02-DFA0A04FC94B}">
              <ma14:wrappingTextBoxFlag xmlns:ma14="http://schemas.microsoft.com/office/mac/drawingml/2011/main" val="1"/>
            </a:ext>
          </a:extLst>
        </p:spPr>
        <p:txBody>
          <a:bodyPr lIns="54186" tIns="54186" rIns="54186" bIns="54186" anchor="ctr">
            <a:spAutoFit/>
          </a:bodyPr>
          <a:lstStyle/>
          <a:p>
            <a:pPr lvl="0" defTabSz="914400">
              <a:defRPr sz="1800">
                <a:uFillTx/>
              </a:defRPr>
            </a:pPr>
            <a:r>
              <a:rPr sz="1100">
                <a:uFill>
                  <a:solidFill/>
                </a:uFill>
              </a:rPr>
              <a:t>© New</a:t>
            </a:r>
            <a:r>
              <a:rPr sz="1100">
                <a:uFill>
                  <a:solidFill/>
                </a:uFill>
              </a:rPr>
              <a:t> </a:t>
            </a:r>
            <a:r>
              <a:rPr sz="1100">
                <a:uFill>
                  <a:solidFill/>
                </a:uFill>
              </a:rPr>
              <a:t>Hope Town, 2015			Leadership Training School</a:t>
            </a:r>
          </a:p>
        </p:txBody>
      </p:sp>
      <p:pic>
        <p:nvPicPr>
          <p:cNvPr id="49" name="logo.png"/>
          <p:cNvPicPr/>
          <p:nvPr/>
        </p:nvPicPr>
        <p:blipFill>
          <a:blip r:embed="rId2">
            <a:extLst/>
          </a:blip>
          <a:stretch>
            <a:fillRect/>
          </a:stretch>
        </p:blipFill>
        <p:spPr>
          <a:xfrm>
            <a:off x="8263466" y="469617"/>
            <a:ext cx="4470401" cy="975361"/>
          </a:xfrm>
          <a:prstGeom prst="rect">
            <a:avLst/>
          </a:prstGeom>
          <a:ln w="12700">
            <a:miter lim="400000"/>
          </a:ln>
        </p:spPr>
      </p:pic>
      <p:sp>
        <p:nvSpPr>
          <p:cNvPr id="50" name="Shape 50"/>
          <p:cNvSpPr/>
          <p:nvPr>
            <p:ph type="title"/>
          </p:nvPr>
        </p:nvSpPr>
        <p:spPr>
          <a:xfrm>
            <a:off x="325119" y="-1"/>
            <a:ext cx="9609104" cy="1950721"/>
          </a:xfrm>
          <a:prstGeom prst="rect">
            <a:avLst/>
          </a:prstGeom>
          <a:ln w="12700"/>
        </p:spPr>
        <p:txBody>
          <a:bodyPr lIns="54186" tIns="54186" rIns="54186" bIns="54186"/>
          <a:lstStyle>
            <a:lvl1pPr defTabSz="914400"/>
          </a:lstStyle>
          <a:p>
            <a:pPr lvl="0">
              <a:defRPr b="0" sz="1800">
                <a:uFillTx/>
              </a:defRPr>
            </a:pPr>
            <a:r>
              <a:rPr b="1" sz="4400">
                <a:uFill>
                  <a:solidFill/>
                </a:uFill>
              </a:rPr>
              <a:t>Title Text</a:t>
            </a:r>
          </a:p>
        </p:txBody>
      </p:sp>
      <p:sp>
        <p:nvSpPr>
          <p:cNvPr id="51" name="Shape 51"/>
          <p:cNvSpPr/>
          <p:nvPr>
            <p:ph type="body" idx="1"/>
          </p:nvPr>
        </p:nvSpPr>
        <p:spPr>
          <a:xfrm>
            <a:off x="975359" y="2817706"/>
            <a:ext cx="11054082" cy="6321779"/>
          </a:xfrm>
          <a:prstGeom prst="rect">
            <a:avLst/>
          </a:prstGeom>
          <a:ln w="12700"/>
        </p:spPr>
        <p:txBody>
          <a:bodyPr lIns="54186" tIns="54186" rIns="54186" bIns="54186"/>
          <a:lstStyle>
            <a:lvl1pPr marL="485775" indent="-485775" defTabSz="914400">
              <a:spcBef>
                <a:spcPts val="500"/>
              </a:spcBef>
            </a:lvl1pPr>
            <a:lvl2pPr marL="857250" indent="-400050" defTabSz="914400">
              <a:spcBef>
                <a:spcPts val="400"/>
              </a:spcBef>
              <a:buFontTx/>
              <a:buChar char="»"/>
              <a:defRPr sz="2800"/>
            </a:lvl2pPr>
            <a:lvl3pPr marL="1219200" indent="-304800" defTabSz="914400">
              <a:spcBef>
                <a:spcPts val="400"/>
              </a:spcBef>
              <a:buFontTx/>
              <a:buChar char="–"/>
              <a:defRPr sz="2400"/>
            </a:lvl3pPr>
            <a:lvl4pPr marL="1665514" indent="-293914" defTabSz="914400">
              <a:spcBef>
                <a:spcPts val="300"/>
              </a:spcBef>
              <a:defRPr sz="1800"/>
            </a:lvl4pPr>
            <a:lvl5pPr marL="2122714" indent="-293914" defTabSz="914400">
              <a:spcBef>
                <a:spcPts val="3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52" name="Shape 52"/>
          <p:cNvSpPr/>
          <p:nvPr>
            <p:ph type="sldNum" sz="quarter" idx="2"/>
          </p:nvPr>
        </p:nvSpPr>
        <p:spPr>
          <a:xfrm>
            <a:off x="12597386" y="9325215"/>
            <a:ext cx="276464" cy="256204"/>
          </a:xfrm>
          <a:prstGeom prst="rect">
            <a:avLst/>
          </a:prstGeom>
          <a:ln w="12700"/>
        </p:spPr>
        <p:txBody>
          <a:bodyPr lIns="54186" tIns="54186" rIns="54186" bIns="54186"/>
          <a:lstStyle>
            <a:lvl1pPr defTabSz="914400"/>
          </a:lstStyle>
          <a:p>
            <a:pPr lvl="0"/>
            <a:fld id="{86CB4B4D-7CA3-9044-876B-883B54F8677D}" type="slidenum"/>
          </a:p>
        </p:txBody>
      </p:sp>
    </p:spTree>
  </p:cSld>
  <p:clrMapOvr>
    <a:masterClrMapping/>
  </p:clrMapOvr>
  <p:transitio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showMasterPhAnim="1">
  <p:cSld name="Default - Title and Content">
    <p:spTree>
      <p:nvGrpSpPr>
        <p:cNvPr id="1" name=""/>
        <p:cNvGrpSpPr/>
        <p:nvPr/>
      </p:nvGrpSpPr>
      <p:grpSpPr>
        <a:xfrm>
          <a:off x="0" y="0"/>
          <a:ext cx="0" cy="0"/>
          <a:chOff x="0" y="0"/>
          <a:chExt cx="0" cy="0"/>
        </a:xfrm>
      </p:grpSpPr>
      <p:grpSp>
        <p:nvGrpSpPr>
          <p:cNvPr id="56" name="Group 56"/>
          <p:cNvGrpSpPr/>
          <p:nvPr/>
        </p:nvGrpSpPr>
        <p:grpSpPr>
          <a:xfrm>
            <a:off x="-1" y="2032000"/>
            <a:ext cx="13007060" cy="216747"/>
            <a:chOff x="0" y="0"/>
            <a:chExt cx="13007058" cy="216746"/>
          </a:xfrm>
        </p:grpSpPr>
        <p:sp>
          <p:nvSpPr>
            <p:cNvPr id="54" name="Shape 54"/>
            <p:cNvSpPr/>
            <p:nvPr/>
          </p:nvSpPr>
          <p:spPr>
            <a:xfrm>
              <a:off x="0" y="0"/>
              <a:ext cx="13007059" cy="106115"/>
            </a:xfrm>
            <a:prstGeom prst="rect">
              <a:avLst/>
            </a:prstGeom>
            <a:gradFill flip="none" rotWithShape="1">
              <a:gsLst>
                <a:gs pos="0">
                  <a:srgbClr val="C8C8C8"/>
                </a:gs>
                <a:gs pos="50000">
                  <a:srgbClr val="EFEFEF"/>
                </a:gs>
                <a:gs pos="100000">
                  <a:srgbClr val="C8C8C8"/>
                </a:gs>
              </a:gsLst>
              <a:lin ang="0" scaled="0"/>
            </a:gradFill>
            <a:ln w="12700" cap="flat">
              <a:noFill/>
              <a:round/>
            </a:ln>
            <a:effectLst/>
          </p:spPr>
          <p:txBody>
            <a:bodyPr wrap="square" lIns="54186" tIns="54186" rIns="54186" bIns="54186" numCol="1" anchor="ctr">
              <a:noAutofit/>
            </a:bodyPr>
            <a:lstStyle/>
            <a:p>
              <a:pPr lvl="0" defTabSz="914400"/>
            </a:p>
          </p:txBody>
        </p:sp>
        <p:sp>
          <p:nvSpPr>
            <p:cNvPr id="55" name="Shape 55"/>
            <p:cNvSpPr/>
            <p:nvPr/>
          </p:nvSpPr>
          <p:spPr>
            <a:xfrm>
              <a:off x="0" y="162559"/>
              <a:ext cx="13007059" cy="54188"/>
            </a:xfrm>
            <a:prstGeom prst="rect">
              <a:avLst/>
            </a:prstGeom>
            <a:gradFill flip="none" rotWithShape="1">
              <a:gsLst>
                <a:gs pos="0">
                  <a:srgbClr val="8E8E8E"/>
                </a:gs>
                <a:gs pos="50000">
                  <a:srgbClr val="D7D7D7"/>
                </a:gs>
                <a:gs pos="100000">
                  <a:srgbClr val="8E8E8E"/>
                </a:gs>
              </a:gsLst>
              <a:lin ang="0" scaled="0"/>
            </a:gradFill>
            <a:ln w="12700" cap="flat">
              <a:noFill/>
              <a:round/>
            </a:ln>
            <a:effectLst/>
          </p:spPr>
          <p:txBody>
            <a:bodyPr wrap="square" lIns="54186" tIns="54186" rIns="54186" bIns="54186" numCol="1" anchor="ctr">
              <a:noAutofit/>
            </a:bodyPr>
            <a:lstStyle/>
            <a:p>
              <a:pPr lvl="0" defTabSz="914400"/>
            </a:p>
          </p:txBody>
        </p:sp>
      </p:grpSp>
      <p:sp>
        <p:nvSpPr>
          <p:cNvPr id="57" name="Shape 57"/>
          <p:cNvSpPr/>
          <p:nvPr/>
        </p:nvSpPr>
        <p:spPr>
          <a:xfrm>
            <a:off x="9030" y="9211733"/>
            <a:ext cx="12878366" cy="1"/>
          </a:xfrm>
          <a:prstGeom prst="line">
            <a:avLst/>
          </a:prstGeom>
          <a:ln w="12700">
            <a:solidFill/>
            <a:round/>
          </a:ln>
        </p:spPr>
        <p:txBody>
          <a:bodyPr lIns="0" tIns="0" rIns="0" bIns="0"/>
          <a:lstStyle/>
          <a:p>
            <a:pPr lvl="0" defTabSz="457200">
              <a:buClrTx/>
              <a:defRPr sz="1600">
                <a:uFillTx/>
                <a:latin typeface="Helvetica"/>
                <a:ea typeface="Helvetica"/>
                <a:cs typeface="Helvetica"/>
                <a:sym typeface="Helvetica"/>
              </a:defRPr>
            </a:pPr>
          </a:p>
        </p:txBody>
      </p:sp>
      <p:sp>
        <p:nvSpPr>
          <p:cNvPr id="58" name="Shape 58"/>
          <p:cNvSpPr/>
          <p:nvPr/>
        </p:nvSpPr>
        <p:spPr>
          <a:xfrm>
            <a:off x="22577" y="9393484"/>
            <a:ext cx="8886614" cy="270934"/>
          </a:xfrm>
          <a:prstGeom prst="rect">
            <a:avLst/>
          </a:prstGeom>
          <a:ln w="12700">
            <a:round/>
          </a:ln>
          <a:extLst>
            <a:ext uri="{C572A759-6A51-4108-AA02-DFA0A04FC94B}">
              <ma14:wrappingTextBoxFlag xmlns:ma14="http://schemas.microsoft.com/office/mac/drawingml/2011/main" val="1"/>
            </a:ext>
          </a:extLst>
        </p:spPr>
        <p:txBody>
          <a:bodyPr lIns="54186" tIns="54186" rIns="54186" bIns="54186" anchor="ctr">
            <a:spAutoFit/>
          </a:bodyPr>
          <a:lstStyle/>
          <a:p>
            <a:pPr lvl="0" defTabSz="914400">
              <a:defRPr sz="1800">
                <a:uFillTx/>
              </a:defRPr>
            </a:pPr>
            <a:r>
              <a:rPr sz="1100">
                <a:uFill>
                  <a:solidFill/>
                </a:uFill>
              </a:rPr>
              <a:t>© New</a:t>
            </a:r>
            <a:r>
              <a:rPr sz="1100">
                <a:uFill>
                  <a:solidFill/>
                </a:uFill>
              </a:rPr>
              <a:t> </a:t>
            </a:r>
            <a:r>
              <a:rPr sz="1100">
                <a:uFill>
                  <a:solidFill/>
                </a:uFill>
              </a:rPr>
              <a:t>Hope Town, 2015			Leadership Training School</a:t>
            </a:r>
          </a:p>
        </p:txBody>
      </p:sp>
      <p:pic>
        <p:nvPicPr>
          <p:cNvPr id="59" name="logo.png"/>
          <p:cNvPicPr/>
          <p:nvPr/>
        </p:nvPicPr>
        <p:blipFill>
          <a:blip r:embed="rId2">
            <a:extLst/>
          </a:blip>
          <a:stretch>
            <a:fillRect/>
          </a:stretch>
        </p:blipFill>
        <p:spPr>
          <a:xfrm>
            <a:off x="8263466" y="469617"/>
            <a:ext cx="4470401" cy="975361"/>
          </a:xfrm>
          <a:prstGeom prst="rect">
            <a:avLst/>
          </a:prstGeom>
          <a:ln w="12700">
            <a:miter lim="400000"/>
          </a:ln>
        </p:spPr>
      </p:pic>
      <p:sp>
        <p:nvSpPr>
          <p:cNvPr id="60" name="Shape 60"/>
          <p:cNvSpPr/>
          <p:nvPr>
            <p:ph type="title"/>
          </p:nvPr>
        </p:nvSpPr>
        <p:spPr>
          <a:xfrm>
            <a:off x="325119" y="-1"/>
            <a:ext cx="9482668" cy="1950721"/>
          </a:xfrm>
          <a:prstGeom prst="rect">
            <a:avLst/>
          </a:prstGeom>
          <a:ln w="12700"/>
        </p:spPr>
        <p:txBody>
          <a:bodyPr lIns="54186" tIns="54186" rIns="54186" bIns="54186"/>
          <a:lstStyle>
            <a:lvl1pPr defTabSz="914400"/>
          </a:lstStyle>
          <a:p>
            <a:pPr lvl="0">
              <a:defRPr b="0" sz="1800">
                <a:uFillTx/>
              </a:defRPr>
            </a:pPr>
            <a:r>
              <a:rPr b="1" sz="4400">
                <a:uFill>
                  <a:solidFill/>
                </a:uFill>
              </a:rPr>
              <a:t>Title Text</a:t>
            </a:r>
          </a:p>
        </p:txBody>
      </p:sp>
      <p:sp>
        <p:nvSpPr>
          <p:cNvPr id="61" name="Shape 61"/>
          <p:cNvSpPr/>
          <p:nvPr>
            <p:ph type="body" idx="1"/>
          </p:nvPr>
        </p:nvSpPr>
        <p:spPr>
          <a:xfrm>
            <a:off x="975359" y="2817706"/>
            <a:ext cx="11054082" cy="6935895"/>
          </a:xfrm>
          <a:prstGeom prst="rect">
            <a:avLst/>
          </a:prstGeom>
          <a:ln w="12700"/>
        </p:spPr>
        <p:txBody>
          <a:bodyPr lIns="54186" tIns="54186" rIns="54186" bIns="54186"/>
          <a:lstStyle>
            <a:lvl1pPr marL="485775" indent="-485775" defTabSz="914400">
              <a:spcBef>
                <a:spcPts val="500"/>
              </a:spcBef>
            </a:lvl1pPr>
            <a:lvl2pPr marL="857250" indent="-400050" defTabSz="914400">
              <a:spcBef>
                <a:spcPts val="400"/>
              </a:spcBef>
              <a:buFontTx/>
              <a:buChar char="»"/>
              <a:defRPr sz="2800"/>
            </a:lvl2pPr>
            <a:lvl3pPr marL="1219200" indent="-304800" defTabSz="914400">
              <a:spcBef>
                <a:spcPts val="400"/>
              </a:spcBef>
              <a:buFontTx/>
              <a:buChar char="–"/>
              <a:defRPr sz="2400"/>
            </a:lvl3pPr>
            <a:lvl4pPr marL="1665514" indent="-293914" defTabSz="914400">
              <a:spcBef>
                <a:spcPts val="300"/>
              </a:spcBef>
              <a:defRPr sz="1800"/>
            </a:lvl4pPr>
            <a:lvl5pPr marL="2122714" indent="-293914" defTabSz="914400">
              <a:spcBef>
                <a:spcPts val="3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62" name="Shape 62"/>
          <p:cNvSpPr/>
          <p:nvPr>
            <p:ph type="sldNum" sz="quarter" idx="2"/>
          </p:nvPr>
        </p:nvSpPr>
        <p:spPr>
          <a:xfrm>
            <a:off x="12597386" y="9325215"/>
            <a:ext cx="276464" cy="256204"/>
          </a:xfrm>
          <a:prstGeom prst="rect">
            <a:avLst/>
          </a:prstGeom>
          <a:ln w="12700"/>
        </p:spPr>
        <p:txBody>
          <a:bodyPr lIns="54186" tIns="54186" rIns="54186" bIns="54186"/>
          <a:lstStyle>
            <a:lvl1pPr defTabSz="914400"/>
          </a:lstStyle>
          <a:p>
            <a:pPr lvl="0"/>
            <a:fld id="{86CB4B4D-7CA3-9044-876B-883B54F8677D}" type="slidenum"/>
          </a:p>
        </p:txBody>
      </p:sp>
    </p:spTree>
  </p:cSld>
  <p:clrMapOvr>
    <a:masterClrMapping/>
  </p:clrMapOvr>
  <p:transitio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Default - Title and Content">
    <p:spTree>
      <p:nvGrpSpPr>
        <p:cNvPr id="1" name=""/>
        <p:cNvGrpSpPr/>
        <p:nvPr/>
      </p:nvGrpSpPr>
      <p:grpSpPr>
        <a:xfrm>
          <a:off x="0" y="0"/>
          <a:ext cx="0" cy="0"/>
          <a:chOff x="0" y="0"/>
          <a:chExt cx="0" cy="0"/>
        </a:xfrm>
      </p:grpSpPr>
      <p:grpSp>
        <p:nvGrpSpPr>
          <p:cNvPr id="66" name="Group 66"/>
          <p:cNvGrpSpPr/>
          <p:nvPr/>
        </p:nvGrpSpPr>
        <p:grpSpPr>
          <a:xfrm>
            <a:off x="-1" y="2032000"/>
            <a:ext cx="13007060" cy="216747"/>
            <a:chOff x="0" y="0"/>
            <a:chExt cx="13007058" cy="216746"/>
          </a:xfrm>
        </p:grpSpPr>
        <p:sp>
          <p:nvSpPr>
            <p:cNvPr id="64" name="Shape 64"/>
            <p:cNvSpPr/>
            <p:nvPr/>
          </p:nvSpPr>
          <p:spPr>
            <a:xfrm>
              <a:off x="0" y="0"/>
              <a:ext cx="13007059" cy="106115"/>
            </a:xfrm>
            <a:prstGeom prst="rect">
              <a:avLst/>
            </a:prstGeom>
            <a:gradFill flip="none" rotWithShape="1">
              <a:gsLst>
                <a:gs pos="0">
                  <a:srgbClr val="C8C8C8"/>
                </a:gs>
                <a:gs pos="50000">
                  <a:srgbClr val="EFEFEF"/>
                </a:gs>
                <a:gs pos="100000">
                  <a:srgbClr val="C8C8C8"/>
                </a:gs>
              </a:gsLst>
              <a:lin ang="0" scaled="0"/>
            </a:gradFill>
            <a:ln w="12700" cap="flat">
              <a:noFill/>
              <a:round/>
            </a:ln>
            <a:effectLst/>
          </p:spPr>
          <p:txBody>
            <a:bodyPr wrap="square" lIns="54186" tIns="54186" rIns="54186" bIns="54186" numCol="1" anchor="ctr">
              <a:noAutofit/>
            </a:bodyPr>
            <a:lstStyle/>
            <a:p>
              <a:pPr lvl="0" defTabSz="914400"/>
            </a:p>
          </p:txBody>
        </p:sp>
        <p:sp>
          <p:nvSpPr>
            <p:cNvPr id="65" name="Shape 65"/>
            <p:cNvSpPr/>
            <p:nvPr/>
          </p:nvSpPr>
          <p:spPr>
            <a:xfrm>
              <a:off x="0" y="162559"/>
              <a:ext cx="13007059" cy="54188"/>
            </a:xfrm>
            <a:prstGeom prst="rect">
              <a:avLst/>
            </a:prstGeom>
            <a:gradFill flip="none" rotWithShape="1">
              <a:gsLst>
                <a:gs pos="0">
                  <a:srgbClr val="8E8E8E"/>
                </a:gs>
                <a:gs pos="50000">
                  <a:srgbClr val="D7D7D7"/>
                </a:gs>
                <a:gs pos="100000">
                  <a:srgbClr val="8E8E8E"/>
                </a:gs>
              </a:gsLst>
              <a:lin ang="0" scaled="0"/>
            </a:gradFill>
            <a:ln w="12700" cap="flat">
              <a:noFill/>
              <a:round/>
            </a:ln>
            <a:effectLst/>
          </p:spPr>
          <p:txBody>
            <a:bodyPr wrap="square" lIns="54186" tIns="54186" rIns="54186" bIns="54186" numCol="1" anchor="ctr">
              <a:noAutofit/>
            </a:bodyPr>
            <a:lstStyle/>
            <a:p>
              <a:pPr lvl="0" defTabSz="914400"/>
            </a:p>
          </p:txBody>
        </p:sp>
      </p:grpSp>
      <p:sp>
        <p:nvSpPr>
          <p:cNvPr id="67" name="Shape 67"/>
          <p:cNvSpPr/>
          <p:nvPr/>
        </p:nvSpPr>
        <p:spPr>
          <a:xfrm>
            <a:off x="9030" y="9211733"/>
            <a:ext cx="12878366" cy="1"/>
          </a:xfrm>
          <a:prstGeom prst="line">
            <a:avLst/>
          </a:prstGeom>
          <a:ln w="12700">
            <a:solidFill/>
            <a:round/>
          </a:ln>
        </p:spPr>
        <p:txBody>
          <a:bodyPr lIns="72248" tIns="72248" rIns="72248" bIns="72248" anchor="ctr"/>
          <a:lstStyle/>
          <a:p>
            <a:pPr lvl="0" defTabSz="457200">
              <a:buClrTx/>
              <a:defRPr sz="1600">
                <a:uFillTx/>
                <a:latin typeface="Helvetica"/>
                <a:ea typeface="Helvetica"/>
                <a:cs typeface="Helvetica"/>
                <a:sym typeface="Helvetica"/>
              </a:defRPr>
            </a:pPr>
          </a:p>
        </p:txBody>
      </p:sp>
      <p:sp>
        <p:nvSpPr>
          <p:cNvPr id="68" name="Shape 68"/>
          <p:cNvSpPr/>
          <p:nvPr/>
        </p:nvSpPr>
        <p:spPr>
          <a:xfrm>
            <a:off x="22577" y="9393484"/>
            <a:ext cx="8886614" cy="270934"/>
          </a:xfrm>
          <a:prstGeom prst="rect">
            <a:avLst/>
          </a:prstGeom>
          <a:ln w="12700">
            <a:round/>
          </a:ln>
          <a:extLst>
            <a:ext uri="{C572A759-6A51-4108-AA02-DFA0A04FC94B}">
              <ma14:wrappingTextBoxFlag xmlns:ma14="http://schemas.microsoft.com/office/mac/drawingml/2011/main" val="1"/>
            </a:ext>
          </a:extLst>
        </p:spPr>
        <p:txBody>
          <a:bodyPr lIns="54186" tIns="54186" rIns="54186" bIns="54186" anchor="ctr">
            <a:spAutoFit/>
          </a:bodyPr>
          <a:lstStyle/>
          <a:p>
            <a:pPr lvl="0" defTabSz="914400">
              <a:defRPr sz="1800">
                <a:uFillTx/>
              </a:defRPr>
            </a:pPr>
            <a:r>
              <a:rPr sz="1100">
                <a:uFill>
                  <a:solidFill/>
                </a:uFill>
              </a:rPr>
              <a:t>© New</a:t>
            </a:r>
            <a:r>
              <a:rPr sz="1100">
                <a:uFill>
                  <a:solidFill/>
                </a:uFill>
              </a:rPr>
              <a:t> </a:t>
            </a:r>
            <a:r>
              <a:rPr sz="1100">
                <a:uFill>
                  <a:solidFill/>
                </a:uFill>
              </a:rPr>
              <a:t>Hope Town, 2015			Leadership Training School</a:t>
            </a:r>
          </a:p>
        </p:txBody>
      </p:sp>
      <p:pic>
        <p:nvPicPr>
          <p:cNvPr id="69" name="logo.png"/>
          <p:cNvPicPr/>
          <p:nvPr/>
        </p:nvPicPr>
        <p:blipFill>
          <a:blip r:embed="rId2">
            <a:extLst/>
          </a:blip>
          <a:stretch>
            <a:fillRect/>
          </a:stretch>
        </p:blipFill>
        <p:spPr>
          <a:xfrm>
            <a:off x="8263466" y="469617"/>
            <a:ext cx="4470401" cy="975361"/>
          </a:xfrm>
          <a:prstGeom prst="rect">
            <a:avLst/>
          </a:prstGeom>
          <a:ln w="12700">
            <a:miter lim="400000"/>
          </a:ln>
        </p:spPr>
      </p:pic>
      <p:sp>
        <p:nvSpPr>
          <p:cNvPr id="70" name="Shape 70"/>
          <p:cNvSpPr/>
          <p:nvPr>
            <p:ph type="title"/>
          </p:nvPr>
        </p:nvSpPr>
        <p:spPr>
          <a:xfrm>
            <a:off x="325119" y="-1"/>
            <a:ext cx="9609104" cy="1950721"/>
          </a:xfrm>
          <a:prstGeom prst="rect">
            <a:avLst/>
          </a:prstGeom>
          <a:ln w="12700"/>
        </p:spPr>
        <p:txBody>
          <a:bodyPr lIns="54186" tIns="54186" rIns="54186" bIns="54186"/>
          <a:lstStyle>
            <a:lvl1pPr defTabSz="914400"/>
          </a:lstStyle>
          <a:p>
            <a:pPr lvl="0">
              <a:defRPr b="0" sz="1800">
                <a:uFillTx/>
              </a:defRPr>
            </a:pPr>
            <a:r>
              <a:rPr b="1" sz="4400">
                <a:uFill>
                  <a:solidFill/>
                </a:uFill>
              </a:rPr>
              <a:t>Title Text</a:t>
            </a:r>
          </a:p>
        </p:txBody>
      </p:sp>
      <p:sp>
        <p:nvSpPr>
          <p:cNvPr id="71" name="Shape 71"/>
          <p:cNvSpPr/>
          <p:nvPr>
            <p:ph type="body" idx="1"/>
          </p:nvPr>
        </p:nvSpPr>
        <p:spPr>
          <a:xfrm>
            <a:off x="975359" y="2817706"/>
            <a:ext cx="11054082" cy="6321779"/>
          </a:xfrm>
          <a:prstGeom prst="rect">
            <a:avLst/>
          </a:prstGeom>
          <a:ln w="12700"/>
        </p:spPr>
        <p:txBody>
          <a:bodyPr lIns="54186" tIns="54186" rIns="54186" bIns="54186"/>
          <a:lstStyle>
            <a:lvl1pPr marL="485775" indent="-485775" defTabSz="914400">
              <a:spcBef>
                <a:spcPts val="500"/>
              </a:spcBef>
            </a:lvl1pPr>
            <a:lvl2pPr marL="857250" indent="-400050" defTabSz="914400">
              <a:spcBef>
                <a:spcPts val="400"/>
              </a:spcBef>
              <a:buFontTx/>
              <a:buChar char="»"/>
              <a:defRPr sz="2800"/>
            </a:lvl2pPr>
            <a:lvl3pPr marL="1219200" indent="-304800" defTabSz="914400">
              <a:spcBef>
                <a:spcPts val="400"/>
              </a:spcBef>
              <a:buFontTx/>
              <a:buChar char="–"/>
              <a:defRPr sz="2400"/>
            </a:lvl3pPr>
            <a:lvl4pPr marL="1665514" indent="-293914" defTabSz="914400">
              <a:spcBef>
                <a:spcPts val="300"/>
              </a:spcBef>
              <a:defRPr sz="1800"/>
            </a:lvl4pPr>
            <a:lvl5pPr marL="2122714" indent="-293914" defTabSz="914400">
              <a:spcBef>
                <a:spcPts val="3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72" name="Shape 72"/>
          <p:cNvSpPr/>
          <p:nvPr>
            <p:ph type="sldNum" sz="quarter" idx="2"/>
          </p:nvPr>
        </p:nvSpPr>
        <p:spPr>
          <a:xfrm>
            <a:off x="12597386" y="9325215"/>
            <a:ext cx="276464" cy="256204"/>
          </a:xfrm>
          <a:prstGeom prst="rect">
            <a:avLst/>
          </a:prstGeom>
          <a:ln w="12700"/>
        </p:spPr>
        <p:txBody>
          <a:bodyPr lIns="54186" tIns="54186" rIns="54186" bIns="54186"/>
          <a:lstStyle>
            <a:lvl1pPr defTabSz="914400"/>
          </a:lstStyle>
          <a:p>
            <a:pPr lvl="0"/>
            <a:fld id="{86CB4B4D-7CA3-9044-876B-883B54F8677D}" type="slidenum"/>
          </a:p>
        </p:txBody>
      </p:sp>
    </p:spTree>
  </p:cSld>
  <p:clrMapOvr>
    <a:masterClrMapping/>
  </p:clrMapOvr>
  <p:transitio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grpSp>
        <p:nvGrpSpPr>
          <p:cNvPr id="4" name="Group 4"/>
          <p:cNvGrpSpPr/>
          <p:nvPr/>
        </p:nvGrpSpPr>
        <p:grpSpPr>
          <a:xfrm>
            <a:off x="0" y="2032000"/>
            <a:ext cx="13007059" cy="213360"/>
            <a:chOff x="0" y="0"/>
            <a:chExt cx="13007058" cy="213359"/>
          </a:xfrm>
        </p:grpSpPr>
        <p:sp>
          <p:nvSpPr>
            <p:cNvPr id="2" name="Shape 2"/>
            <p:cNvSpPr/>
            <p:nvPr/>
          </p:nvSpPr>
          <p:spPr>
            <a:xfrm>
              <a:off x="0" y="0"/>
              <a:ext cx="13007059" cy="106115"/>
            </a:xfrm>
            <a:prstGeom prst="rect">
              <a:avLst/>
            </a:prstGeom>
            <a:gradFill flip="none" rotWithShape="1">
              <a:gsLst>
                <a:gs pos="0">
                  <a:srgbClr val="C8C8C8"/>
                </a:gs>
                <a:gs pos="50000">
                  <a:srgbClr val="EFEFEF"/>
                </a:gs>
                <a:gs pos="100000">
                  <a:srgbClr val="C8C8C8"/>
                </a:gs>
              </a:gsLst>
              <a:lin ang="0" scaled="0"/>
            </a:gradFill>
            <a:ln w="9525" cap="flat">
              <a:noFill/>
              <a:round/>
            </a:ln>
            <a:effectLst/>
          </p:spPr>
          <p:txBody>
            <a:bodyPr wrap="square" lIns="38100" tIns="38100" rIns="38100" bIns="38100" numCol="1" anchor="ctr">
              <a:noAutofit/>
            </a:bodyPr>
            <a:lstStyle/>
            <a:p>
              <a:pPr lvl="0"/>
            </a:p>
          </p:txBody>
        </p:sp>
        <p:sp>
          <p:nvSpPr>
            <p:cNvPr id="3" name="Shape 3"/>
            <p:cNvSpPr/>
            <p:nvPr/>
          </p:nvSpPr>
          <p:spPr>
            <a:xfrm>
              <a:off x="0" y="162559"/>
              <a:ext cx="13007059" cy="50801"/>
            </a:xfrm>
            <a:prstGeom prst="rect">
              <a:avLst/>
            </a:prstGeom>
            <a:gradFill flip="none" rotWithShape="1">
              <a:gsLst>
                <a:gs pos="0">
                  <a:srgbClr val="8E8E8E"/>
                </a:gs>
                <a:gs pos="50000">
                  <a:srgbClr val="D7D7D7"/>
                </a:gs>
                <a:gs pos="100000">
                  <a:srgbClr val="8E8E8E"/>
                </a:gs>
              </a:gsLst>
              <a:lin ang="0" scaled="0"/>
            </a:gradFill>
            <a:ln w="9525" cap="flat">
              <a:noFill/>
              <a:round/>
            </a:ln>
            <a:effectLst/>
          </p:spPr>
          <p:txBody>
            <a:bodyPr wrap="square" lIns="38100" tIns="38100" rIns="38100" bIns="38100" numCol="1" anchor="ctr">
              <a:noAutofit/>
            </a:bodyPr>
            <a:lstStyle/>
            <a:p>
              <a:pPr lvl="0"/>
            </a:p>
          </p:txBody>
        </p:sp>
      </p:grpSp>
      <p:sp>
        <p:nvSpPr>
          <p:cNvPr id="5" name="Shape 5"/>
          <p:cNvSpPr/>
          <p:nvPr/>
        </p:nvSpPr>
        <p:spPr>
          <a:xfrm>
            <a:off x="9031" y="9207500"/>
            <a:ext cx="12877801" cy="0"/>
          </a:xfrm>
          <a:prstGeom prst="line">
            <a:avLst/>
          </a:prstGeom>
          <a:ln w="12700">
            <a:solidFill/>
            <a:round/>
          </a:ln>
        </p:spPr>
        <p:txBody>
          <a:bodyPr lIns="0" tIns="0" rIns="0" bIns="0"/>
          <a:lstStyle/>
          <a:p>
            <a:pPr lvl="0" defTabSz="457200">
              <a:buClrTx/>
              <a:defRPr sz="1200">
                <a:uFillTx/>
                <a:latin typeface="Helvetica"/>
                <a:ea typeface="Helvetica"/>
                <a:cs typeface="Helvetica"/>
                <a:sym typeface="Helvetica"/>
              </a:defRPr>
            </a:pPr>
          </a:p>
        </p:txBody>
      </p:sp>
      <p:sp>
        <p:nvSpPr>
          <p:cNvPr id="6" name="Shape 6"/>
          <p:cNvSpPr/>
          <p:nvPr/>
        </p:nvSpPr>
        <p:spPr>
          <a:xfrm>
            <a:off x="22577" y="9412534"/>
            <a:ext cx="8890001" cy="228601"/>
          </a:xfrm>
          <a:prstGeom prst="rect">
            <a:avLst/>
          </a:prstGeom>
          <a:ln>
            <a:round/>
          </a:ln>
          <a:extLst>
            <a:ext uri="{C572A759-6A51-4108-AA02-DFA0A04FC94B}">
              <ma14:wrappingTextBoxFlag xmlns:ma14="http://schemas.microsoft.com/office/mac/drawingml/2011/main" val="1"/>
            </a:ext>
          </a:extLst>
        </p:spPr>
        <p:txBody>
          <a:bodyPr lIns="38100" tIns="38100" rIns="38100" bIns="38100" anchor="ctr">
            <a:spAutoFit/>
          </a:bodyPr>
          <a:lstStyle/>
          <a:p>
            <a:pPr lvl="0">
              <a:defRPr sz="1800">
                <a:uFillTx/>
              </a:defRPr>
            </a:pPr>
            <a:r>
              <a:rPr sz="1100">
                <a:uFill>
                  <a:solidFill/>
                </a:uFill>
              </a:rPr>
              <a:t>© New</a:t>
            </a:r>
            <a:r>
              <a:rPr sz="1100">
                <a:uFill>
                  <a:solidFill/>
                </a:uFill>
              </a:rPr>
              <a:t> </a:t>
            </a:r>
            <a:r>
              <a:rPr sz="1100">
                <a:uFill>
                  <a:solidFill/>
                </a:uFill>
              </a:rPr>
              <a:t>Hope Town, 2015			Leadership Training School</a:t>
            </a:r>
          </a:p>
        </p:txBody>
      </p:sp>
      <p:pic>
        <p:nvPicPr>
          <p:cNvPr id="7" name="logo.png"/>
          <p:cNvPicPr/>
          <p:nvPr/>
        </p:nvPicPr>
        <p:blipFill>
          <a:blip r:embed="rId2">
            <a:extLst/>
          </a:blip>
          <a:stretch>
            <a:fillRect/>
          </a:stretch>
        </p:blipFill>
        <p:spPr>
          <a:xfrm>
            <a:off x="8263466" y="469900"/>
            <a:ext cx="4482043" cy="977900"/>
          </a:xfrm>
          <a:prstGeom prst="rect">
            <a:avLst/>
          </a:prstGeom>
          <a:ln w="12700">
            <a:miter lim="400000"/>
          </a:ln>
        </p:spPr>
      </p:pic>
      <p:sp>
        <p:nvSpPr>
          <p:cNvPr id="8" name="Shape 8"/>
          <p:cNvSpPr/>
          <p:nvPr>
            <p:ph type="title"/>
          </p:nvPr>
        </p:nvSpPr>
        <p:spPr>
          <a:xfrm>
            <a:off x="330200" y="0"/>
            <a:ext cx="9245600" cy="1955800"/>
          </a:xfrm>
          <a:prstGeom prst="rect">
            <a:avLst/>
          </a:prstGeom>
          <a:ln>
            <a:round/>
          </a:ln>
          <a:extLst>
            <a:ext uri="{C572A759-6A51-4108-AA02-DFA0A04FC94B}">
              <ma14:wrappingTextBoxFlag xmlns:ma14="http://schemas.microsoft.com/office/mac/drawingml/2011/main" val="1"/>
            </a:ext>
          </a:extLst>
        </p:spPr>
        <p:txBody>
          <a:bodyPr lIns="38100" tIns="38100" rIns="38100" bIns="38100" anchor="b"/>
          <a:lstStyle/>
          <a:p>
            <a:pPr lvl="0">
              <a:defRPr b="0" sz="1800">
                <a:uFillTx/>
              </a:defRPr>
            </a:pPr>
            <a:r>
              <a:rPr b="1" sz="4400">
                <a:uFill>
                  <a:solidFill/>
                </a:uFill>
              </a:rPr>
              <a:t>Title Text</a:t>
            </a:r>
          </a:p>
        </p:txBody>
      </p:sp>
      <p:sp>
        <p:nvSpPr>
          <p:cNvPr id="9" name="Shape 9"/>
          <p:cNvSpPr/>
          <p:nvPr>
            <p:ph type="body" idx="1"/>
          </p:nvPr>
        </p:nvSpPr>
        <p:spPr>
          <a:xfrm>
            <a:off x="977900" y="2819400"/>
            <a:ext cx="11049000" cy="6934200"/>
          </a:xfrm>
          <a:prstGeom prst="rect">
            <a:avLst/>
          </a:prstGeom>
          <a:ln>
            <a:round/>
          </a:ln>
          <a:extLst>
            <a:ext uri="{C572A759-6A51-4108-AA02-DFA0A04FC94B}">
              <ma14:wrappingTextBoxFlag xmlns:ma14="http://schemas.microsoft.com/office/mac/drawingml/2011/main" val="1"/>
            </a:ext>
          </a:extLst>
        </p:spPr>
        <p:txBody>
          <a:bodyPr lIns="38100" tIns="38100" rIns="38100" bIns="38100"/>
          <a:lstStyle>
            <a:lvl2pPr marL="742950" indent="-285750">
              <a:spcBef>
                <a:spcPts val="600"/>
              </a:spcBef>
              <a:buFontTx/>
              <a:buChar char="»"/>
              <a:defRPr sz="2800"/>
            </a:lvl2pPr>
            <a:lvl3pPr marL="1143000" indent="-228600">
              <a:spcBef>
                <a:spcPts val="600"/>
              </a:spcBef>
              <a:buFontTx/>
              <a:buChar char="–"/>
              <a:defRPr sz="2400"/>
            </a:lvl3pPr>
            <a:lvl4pPr marL="1600200" indent="-228600">
              <a:spcBef>
                <a:spcPts val="400"/>
              </a:spcBef>
              <a:defRPr sz="1800"/>
            </a:lvl4pPr>
            <a:lvl5pPr marL="2057400" indent="-228600">
              <a:spcBef>
                <a:spcPts val="400"/>
              </a:spcBef>
              <a:buFontTx/>
              <a:buChar char="»"/>
              <a:defRPr sz="1800"/>
            </a:lvl5pPr>
          </a:lstStyle>
          <a:p>
            <a:pPr lvl="0">
              <a:defRPr sz="1800">
                <a:uFillTx/>
              </a:defRPr>
            </a:pPr>
            <a:r>
              <a:rPr sz="3400">
                <a:uFill>
                  <a:solidFill/>
                </a:uFill>
              </a:rPr>
              <a:t>Body Level One</a:t>
            </a:r>
            <a:endParaRPr sz="3400">
              <a:uFill>
                <a:solidFill/>
              </a:uFill>
            </a:endParaRPr>
          </a:p>
          <a:p>
            <a:pPr lvl="1">
              <a:defRPr sz="1800">
                <a:uFillTx/>
              </a:defRPr>
            </a:pPr>
            <a:r>
              <a:rPr sz="2800">
                <a:uFill>
                  <a:solidFill/>
                </a:uFill>
              </a:rPr>
              <a:t>Body Level Two</a:t>
            </a:r>
            <a:endParaRPr sz="2800">
              <a:uFill>
                <a:solidFill/>
              </a:uFill>
            </a:endParaRPr>
          </a:p>
          <a:p>
            <a:pPr lvl="2">
              <a:defRPr sz="1800">
                <a:uFillTx/>
              </a:defRPr>
            </a:pPr>
            <a:r>
              <a:rPr sz="2400">
                <a:uFill>
                  <a:solidFill/>
                </a:uFill>
              </a:rPr>
              <a:t>Body Level Three</a:t>
            </a:r>
            <a:endParaRPr sz="2400">
              <a:uFill>
                <a:solidFill/>
              </a:uFill>
            </a:endParaRPr>
          </a:p>
          <a:p>
            <a:pPr lvl="3">
              <a:defRPr>
                <a:uFillTx/>
              </a:defRPr>
            </a:pPr>
            <a:r>
              <a:rPr>
                <a:uFill>
                  <a:solidFill/>
                </a:uFill>
              </a:rPr>
              <a:t>Body Level Four</a:t>
            </a:r>
            <a:endParaRPr>
              <a:uFill>
                <a:solidFill/>
              </a:uFill>
            </a:endParaRPr>
          </a:p>
          <a:p>
            <a:pPr lvl="4">
              <a:defRPr>
                <a:uFillTx/>
              </a:defRPr>
            </a:pPr>
            <a:r>
              <a:rPr>
                <a:uFill>
                  <a:solidFill/>
                </a:uFill>
              </a:rPr>
              <a:t>Body Level Five</a:t>
            </a:r>
          </a:p>
        </p:txBody>
      </p:sp>
      <p:sp>
        <p:nvSpPr>
          <p:cNvPr id="10" name="Shape 10"/>
          <p:cNvSpPr/>
          <p:nvPr>
            <p:ph type="sldNum" sz="quarter" idx="2"/>
          </p:nvPr>
        </p:nvSpPr>
        <p:spPr>
          <a:xfrm>
            <a:off x="12629560" y="9358234"/>
            <a:ext cx="244290" cy="224031"/>
          </a:xfrm>
          <a:prstGeom prst="rect">
            <a:avLst/>
          </a:prstGeom>
          <a:ln>
            <a:round/>
          </a:ln>
        </p:spPr>
        <p:txBody>
          <a:bodyPr wrap="none" lIns="38100" tIns="38100" rIns="38100" bIns="38100" anchor="ctr">
            <a:spAutoFit/>
          </a:bodyPr>
          <a:lstStyle>
            <a:lvl1pPr algn="r">
              <a:buClrTx/>
              <a:defRPr sz="1100"/>
            </a:lvl1pPr>
          </a:lstStyle>
          <a:p>
            <a:pPr lvl="0"/>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transition spd="med" advClick="1"/>
  <p:txStyles>
    <p:titleStyle>
      <a:lvl1pPr defTabSz="1295400">
        <a:defRPr b="1" sz="4400">
          <a:uFill>
            <a:solidFill/>
          </a:uFill>
          <a:latin typeface="+mn-lt"/>
          <a:ea typeface="+mn-ea"/>
          <a:cs typeface="+mn-cs"/>
          <a:sym typeface="Arial"/>
        </a:defRPr>
      </a:lvl1pPr>
      <a:lvl2pPr indent="228600" defTabSz="1295400">
        <a:defRPr b="1" sz="4400">
          <a:uFill>
            <a:solidFill/>
          </a:uFill>
          <a:latin typeface="+mn-lt"/>
          <a:ea typeface="+mn-ea"/>
          <a:cs typeface="+mn-cs"/>
          <a:sym typeface="Arial"/>
        </a:defRPr>
      </a:lvl2pPr>
      <a:lvl3pPr indent="457200" defTabSz="1295400">
        <a:defRPr b="1" sz="4400">
          <a:uFill>
            <a:solidFill/>
          </a:uFill>
          <a:latin typeface="+mn-lt"/>
          <a:ea typeface="+mn-ea"/>
          <a:cs typeface="+mn-cs"/>
          <a:sym typeface="Arial"/>
        </a:defRPr>
      </a:lvl3pPr>
      <a:lvl4pPr indent="685800" defTabSz="1295400">
        <a:defRPr b="1" sz="4400">
          <a:uFill>
            <a:solidFill/>
          </a:uFill>
          <a:latin typeface="+mn-lt"/>
          <a:ea typeface="+mn-ea"/>
          <a:cs typeface="+mn-cs"/>
          <a:sym typeface="Arial"/>
        </a:defRPr>
      </a:lvl4pPr>
      <a:lvl5pPr indent="914400" defTabSz="1295400">
        <a:defRPr b="1" sz="4400">
          <a:uFill>
            <a:solidFill/>
          </a:uFill>
          <a:latin typeface="+mn-lt"/>
          <a:ea typeface="+mn-ea"/>
          <a:cs typeface="+mn-cs"/>
          <a:sym typeface="Arial"/>
        </a:defRPr>
      </a:lvl5pPr>
      <a:lvl6pPr indent="1143000" defTabSz="1295400">
        <a:defRPr b="1" sz="4400">
          <a:uFill>
            <a:solidFill/>
          </a:uFill>
          <a:latin typeface="+mn-lt"/>
          <a:ea typeface="+mn-ea"/>
          <a:cs typeface="+mn-cs"/>
          <a:sym typeface="Arial"/>
        </a:defRPr>
      </a:lvl6pPr>
      <a:lvl7pPr indent="1371600" defTabSz="1295400">
        <a:defRPr b="1" sz="4400">
          <a:uFill>
            <a:solidFill/>
          </a:uFill>
          <a:latin typeface="+mn-lt"/>
          <a:ea typeface="+mn-ea"/>
          <a:cs typeface="+mn-cs"/>
          <a:sym typeface="Arial"/>
        </a:defRPr>
      </a:lvl7pPr>
      <a:lvl8pPr indent="1600200" defTabSz="1295400">
        <a:defRPr b="1" sz="4400">
          <a:uFill>
            <a:solidFill/>
          </a:uFill>
          <a:latin typeface="+mn-lt"/>
          <a:ea typeface="+mn-ea"/>
          <a:cs typeface="+mn-cs"/>
          <a:sym typeface="Arial"/>
        </a:defRPr>
      </a:lvl8pPr>
      <a:lvl9pPr indent="1828800" defTabSz="1295400">
        <a:defRPr b="1" sz="4400">
          <a:uFill>
            <a:solidFill/>
          </a:uFill>
          <a:latin typeface="+mn-lt"/>
          <a:ea typeface="+mn-ea"/>
          <a:cs typeface="+mn-cs"/>
          <a:sym typeface="Arial"/>
        </a:defRPr>
      </a:lvl9pPr>
    </p:titleStyle>
    <p:bodyStyle>
      <a:lvl1pPr marL="342900" indent="-342900" defTabSz="1295400">
        <a:spcBef>
          <a:spcPts val="800"/>
        </a:spcBef>
        <a:buClr>
          <a:srgbClr val="000000"/>
        </a:buClr>
        <a:buSzPct val="50000"/>
        <a:buFont typeface="Monotype Sorts"/>
        <a:buChar char=""/>
        <a:defRPr sz="3400">
          <a:uFill>
            <a:solidFill/>
          </a:uFill>
          <a:latin typeface="+mn-lt"/>
          <a:ea typeface="+mn-ea"/>
          <a:cs typeface="+mn-cs"/>
          <a:sym typeface="Arial"/>
        </a:defRPr>
      </a:lvl1pPr>
      <a:lvl2pPr marL="804182" indent="-346982" defTabSz="1295400">
        <a:spcBef>
          <a:spcPts val="800"/>
        </a:spcBef>
        <a:buClr>
          <a:srgbClr val="000000"/>
        </a:buClr>
        <a:buSzPct val="100000"/>
        <a:buFont typeface="Monotype Sorts"/>
        <a:buChar char=""/>
        <a:defRPr sz="3400">
          <a:uFill>
            <a:solidFill/>
          </a:uFill>
          <a:latin typeface="+mn-lt"/>
          <a:ea typeface="+mn-ea"/>
          <a:cs typeface="+mn-cs"/>
          <a:sym typeface="Arial"/>
        </a:defRPr>
      </a:lvl2pPr>
      <a:lvl3pPr marL="1238250" indent="-323850" defTabSz="1295400">
        <a:spcBef>
          <a:spcPts val="800"/>
        </a:spcBef>
        <a:buClr>
          <a:srgbClr val="000000"/>
        </a:buClr>
        <a:buSzPct val="100000"/>
        <a:buFont typeface="Monotype Sorts"/>
        <a:buChar char=""/>
        <a:defRPr sz="3400">
          <a:uFill>
            <a:solidFill/>
          </a:uFill>
          <a:latin typeface="+mn-lt"/>
          <a:ea typeface="+mn-ea"/>
          <a:cs typeface="+mn-cs"/>
          <a:sym typeface="Arial"/>
        </a:defRPr>
      </a:lvl3pPr>
      <a:lvl4pPr marL="1803400" indent="-431800" defTabSz="1295400">
        <a:spcBef>
          <a:spcPts val="800"/>
        </a:spcBef>
        <a:buClr>
          <a:srgbClr val="000000"/>
        </a:buClr>
        <a:buSzPct val="65000"/>
        <a:buFont typeface="Monotype Sorts"/>
        <a:buChar char=""/>
        <a:defRPr sz="3400">
          <a:uFill>
            <a:solidFill/>
          </a:uFill>
          <a:latin typeface="+mn-lt"/>
          <a:ea typeface="+mn-ea"/>
          <a:cs typeface="+mn-cs"/>
          <a:sym typeface="Arial"/>
        </a:defRPr>
      </a:lvl4pPr>
      <a:lvl5pPr marL="2260600" indent="-431800" defTabSz="1295400">
        <a:spcBef>
          <a:spcPts val="800"/>
        </a:spcBef>
        <a:buClr>
          <a:srgbClr val="000000"/>
        </a:buClr>
        <a:buSzPct val="100000"/>
        <a:buFont typeface="Monotype Sorts"/>
        <a:buChar char=""/>
        <a:defRPr sz="3400">
          <a:uFill>
            <a:solidFill/>
          </a:uFill>
          <a:latin typeface="+mn-lt"/>
          <a:ea typeface="+mn-ea"/>
          <a:cs typeface="+mn-cs"/>
          <a:sym typeface="Arial"/>
        </a:defRPr>
      </a:lvl5pPr>
      <a:lvl6pPr marL="3530600" indent="-1079500" defTabSz="1295400">
        <a:spcBef>
          <a:spcPts val="800"/>
        </a:spcBef>
        <a:buClr>
          <a:srgbClr val="000000"/>
        </a:buClr>
        <a:buSzPct val="171000"/>
        <a:buFont typeface="Monotype Sorts"/>
        <a:buChar char=""/>
        <a:defRPr sz="3400">
          <a:uFill>
            <a:solidFill/>
          </a:uFill>
          <a:latin typeface="+mn-lt"/>
          <a:ea typeface="+mn-ea"/>
          <a:cs typeface="+mn-cs"/>
          <a:sym typeface="Arial"/>
        </a:defRPr>
      </a:lvl6pPr>
      <a:lvl7pPr marL="3886200" indent="-1079500" defTabSz="1295400">
        <a:spcBef>
          <a:spcPts val="800"/>
        </a:spcBef>
        <a:buClr>
          <a:srgbClr val="000000"/>
        </a:buClr>
        <a:buSzPct val="171000"/>
        <a:buFont typeface="Monotype Sorts"/>
        <a:buChar char=""/>
        <a:defRPr sz="3400">
          <a:uFill>
            <a:solidFill/>
          </a:uFill>
          <a:latin typeface="+mn-lt"/>
          <a:ea typeface="+mn-ea"/>
          <a:cs typeface="+mn-cs"/>
          <a:sym typeface="Arial"/>
        </a:defRPr>
      </a:lvl7pPr>
      <a:lvl8pPr marL="4241800" indent="-1079500" defTabSz="1295400">
        <a:spcBef>
          <a:spcPts val="800"/>
        </a:spcBef>
        <a:buClr>
          <a:srgbClr val="000000"/>
        </a:buClr>
        <a:buSzPct val="171000"/>
        <a:buFont typeface="Monotype Sorts"/>
        <a:buChar char=""/>
        <a:defRPr sz="3400">
          <a:uFill>
            <a:solidFill/>
          </a:uFill>
          <a:latin typeface="+mn-lt"/>
          <a:ea typeface="+mn-ea"/>
          <a:cs typeface="+mn-cs"/>
          <a:sym typeface="Arial"/>
        </a:defRPr>
      </a:lvl8pPr>
      <a:lvl9pPr marL="4597400" indent="-1079500" defTabSz="1295400">
        <a:spcBef>
          <a:spcPts val="800"/>
        </a:spcBef>
        <a:buClr>
          <a:srgbClr val="000000"/>
        </a:buClr>
        <a:buSzPct val="171000"/>
        <a:buFont typeface="Monotype Sorts"/>
        <a:buChar char=""/>
        <a:defRPr sz="3400">
          <a:uFill>
            <a:solidFill/>
          </a:uFill>
          <a:latin typeface="+mn-lt"/>
          <a:ea typeface="+mn-ea"/>
          <a:cs typeface="+mn-cs"/>
          <a:sym typeface="Arial"/>
        </a:defRPr>
      </a:lvl9pPr>
    </p:bodyStyle>
    <p:otherStyle>
      <a:lvl1pPr algn="r" defTabSz="1295400">
        <a:defRPr sz="1100">
          <a:solidFill>
            <a:schemeClr val="tx1"/>
          </a:solidFill>
          <a:uFill>
            <a:solidFill/>
          </a:uFill>
          <a:latin typeface="+mn-lt"/>
          <a:ea typeface="+mn-ea"/>
          <a:cs typeface="+mn-cs"/>
          <a:sym typeface="Arial"/>
        </a:defRPr>
      </a:lvl1pPr>
      <a:lvl2pPr algn="r" defTabSz="1295400">
        <a:defRPr sz="1100">
          <a:solidFill>
            <a:schemeClr val="tx1"/>
          </a:solidFill>
          <a:uFill>
            <a:solidFill/>
          </a:uFill>
          <a:latin typeface="+mn-lt"/>
          <a:ea typeface="+mn-ea"/>
          <a:cs typeface="+mn-cs"/>
          <a:sym typeface="Arial"/>
        </a:defRPr>
      </a:lvl2pPr>
      <a:lvl3pPr algn="r" defTabSz="1295400">
        <a:defRPr sz="1100">
          <a:solidFill>
            <a:schemeClr val="tx1"/>
          </a:solidFill>
          <a:uFill>
            <a:solidFill/>
          </a:uFill>
          <a:latin typeface="+mn-lt"/>
          <a:ea typeface="+mn-ea"/>
          <a:cs typeface="+mn-cs"/>
          <a:sym typeface="Arial"/>
        </a:defRPr>
      </a:lvl3pPr>
      <a:lvl4pPr algn="r" defTabSz="1295400">
        <a:defRPr sz="1100">
          <a:solidFill>
            <a:schemeClr val="tx1"/>
          </a:solidFill>
          <a:uFill>
            <a:solidFill/>
          </a:uFill>
          <a:latin typeface="+mn-lt"/>
          <a:ea typeface="+mn-ea"/>
          <a:cs typeface="+mn-cs"/>
          <a:sym typeface="Arial"/>
        </a:defRPr>
      </a:lvl4pPr>
      <a:lvl5pPr algn="r" defTabSz="1295400">
        <a:defRPr sz="1100">
          <a:solidFill>
            <a:schemeClr val="tx1"/>
          </a:solidFill>
          <a:uFill>
            <a:solidFill/>
          </a:uFill>
          <a:latin typeface="+mn-lt"/>
          <a:ea typeface="+mn-ea"/>
          <a:cs typeface="+mn-cs"/>
          <a:sym typeface="Arial"/>
        </a:defRPr>
      </a:lvl5pPr>
      <a:lvl6pPr algn="r" defTabSz="1295400">
        <a:defRPr sz="1100">
          <a:solidFill>
            <a:schemeClr val="tx1"/>
          </a:solidFill>
          <a:uFill>
            <a:solidFill/>
          </a:uFill>
          <a:latin typeface="+mn-lt"/>
          <a:ea typeface="+mn-ea"/>
          <a:cs typeface="+mn-cs"/>
          <a:sym typeface="Arial"/>
        </a:defRPr>
      </a:lvl6pPr>
      <a:lvl7pPr algn="r" defTabSz="1295400">
        <a:defRPr sz="1100">
          <a:solidFill>
            <a:schemeClr val="tx1"/>
          </a:solidFill>
          <a:uFill>
            <a:solidFill/>
          </a:uFill>
          <a:latin typeface="+mn-lt"/>
          <a:ea typeface="+mn-ea"/>
          <a:cs typeface="+mn-cs"/>
          <a:sym typeface="Arial"/>
        </a:defRPr>
      </a:lvl7pPr>
      <a:lvl8pPr algn="r" defTabSz="1295400">
        <a:defRPr sz="1100">
          <a:solidFill>
            <a:schemeClr val="tx1"/>
          </a:solidFill>
          <a:uFill>
            <a:solidFill/>
          </a:uFill>
          <a:latin typeface="+mn-lt"/>
          <a:ea typeface="+mn-ea"/>
          <a:cs typeface="+mn-cs"/>
          <a:sym typeface="Arial"/>
        </a:defRPr>
      </a:lvl8pPr>
      <a:lvl9pPr algn="r" defTabSz="1295400">
        <a:defRPr sz="1100">
          <a:solidFill>
            <a:schemeClr val="tx1"/>
          </a:solidFill>
          <a:uFill>
            <a:solidFill/>
          </a:uFill>
          <a:latin typeface="+mn-lt"/>
          <a:ea typeface="+mn-ea"/>
          <a:cs typeface="+mn-cs"/>
          <a:sym typeface="Arial"/>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6.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9" name="Shape 89"/>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solidFill>
                  <a:srgbClr val="000000"/>
                </a:solidFill>
                <a:uFillTx/>
              </a:defRPr>
            </a:pPr>
            <a:fld id="{86CB4B4D-7CA3-9044-876B-883B54F8677D}" type="slidenum">
              <a:rPr sz="1100">
                <a:solidFill>
                  <a:srgbClr val="FFFFFF"/>
                </a:solidFill>
                <a:uFill>
                  <a:solidFill/>
                </a:uFill>
              </a:rPr>
            </a:fld>
          </a:p>
        </p:txBody>
      </p:sp>
      <p:sp>
        <p:nvSpPr>
          <p:cNvPr id="90" name="Shape 90"/>
          <p:cNvSpPr/>
          <p:nvPr>
            <p:ph type="body" idx="1"/>
          </p:nvPr>
        </p:nvSpPr>
        <p:spPr>
          <a:prstGeom prst="rect">
            <a:avLst/>
          </a:prstGeom>
        </p:spPr>
        <p:txBody>
          <a:bodyPr/>
          <a:lstStyle/>
          <a:p>
            <a:pPr lvl="0">
              <a:defRPr sz="1800">
                <a:uFillTx/>
              </a:defRPr>
            </a:pPr>
            <a:r>
              <a:rPr sz="3400">
                <a:uFill>
                  <a:solidFill/>
                </a:uFill>
              </a:rPr>
              <a:t>Methods</a:t>
            </a:r>
            <a:r>
              <a:rPr sz="3400">
                <a:uFill>
                  <a:solidFill/>
                </a:uFill>
              </a:rPr>
              <a:t> of Leadership</a:t>
            </a:r>
          </a:p>
        </p:txBody>
      </p:sp>
    </p:spTree>
  </p:cSld>
  <p:clrMapOvr>
    <a:masterClrMapping/>
  </p:clrMapOvr>
  <p:transitio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2" name="Shape 142"/>
          <p:cNvSpPr/>
          <p:nvPr>
            <p:ph type="title"/>
          </p:nvPr>
        </p:nvSpPr>
        <p:spPr>
          <a:prstGeom prst="rect">
            <a:avLst/>
          </a:prstGeom>
        </p:spPr>
        <p:txBody>
          <a:bodyPr/>
          <a:lstStyle/>
          <a:p>
            <a:pPr lvl="0">
              <a:defRPr b="0" sz="1800">
                <a:uFillTx/>
              </a:defRPr>
            </a:pPr>
            <a:r>
              <a:rPr b="1" sz="4200">
                <a:uFill>
                  <a:solidFill/>
                </a:uFill>
              </a:rPr>
              <a:t>Communion, Community, Commission</a:t>
            </a:r>
          </a:p>
        </p:txBody>
      </p:sp>
      <p:sp>
        <p:nvSpPr>
          <p:cNvPr id="143" name="Shape 143"/>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44" name="Shape 144"/>
          <p:cNvSpPr/>
          <p:nvPr>
            <p:ph type="body" idx="1"/>
          </p:nvPr>
        </p:nvSpPr>
        <p:spPr>
          <a:xfrm>
            <a:off x="1319377" y="2328760"/>
            <a:ext cx="10299470" cy="6772480"/>
          </a:xfrm>
          <a:prstGeom prst="rect">
            <a:avLst/>
          </a:prstGeom>
          <a:ln w="12700">
            <a:miter lim="400000"/>
          </a:ln>
        </p:spPr>
        <p:txBody>
          <a:bodyPr lIns="33866" tIns="33866" rIns="33866" bIns="33866" anchor="ctr"/>
          <a:lstStyle/>
          <a:p>
            <a:pPr lvl="0" marL="0" indent="0" defTabSz="825500">
              <a:spcBef>
                <a:spcPts val="0"/>
              </a:spcBef>
              <a:buClrTx/>
              <a:buSzTx/>
              <a:buFontTx/>
              <a:buNone/>
              <a:defRPr sz="1800">
                <a:uFillTx/>
              </a:defRPr>
            </a:pPr>
            <a:r>
              <a:rPr b="1" spc="2100" sz="7000">
                <a:solidFill>
                  <a:srgbClr val="DCBD23"/>
                </a:solidFill>
                <a:latin typeface="Gotham HTF"/>
                <a:ea typeface="Gotham HTF"/>
                <a:cs typeface="Gotham HTF"/>
                <a:sym typeface="Gotham HTF"/>
              </a:rPr>
              <a:t>COMMUNION</a:t>
            </a:r>
            <a:endParaRPr b="1" spc="2100" sz="7000">
              <a:solidFill>
                <a:srgbClr val="DCBD23"/>
              </a:solidFill>
              <a:latin typeface="Gotham HTF"/>
              <a:ea typeface="Gotham HTF"/>
              <a:cs typeface="Gotham HTF"/>
              <a:sym typeface="Gotham HTF"/>
            </a:endParaRPr>
          </a:p>
          <a:p>
            <a:pPr lvl="0" marL="0" indent="0" defTabSz="825500">
              <a:spcBef>
                <a:spcPts val="5300"/>
              </a:spcBef>
              <a:buClrTx/>
              <a:buSzTx/>
              <a:buFontTx/>
              <a:buNone/>
              <a:defRPr sz="1800">
                <a:uFillTx/>
              </a:defRPr>
            </a:pPr>
            <a:r>
              <a:rPr sz="2800">
                <a:solidFill>
                  <a:srgbClr val="A6AAA9"/>
                </a:solidFill>
                <a:latin typeface="Gotham HTF Medium Condensed"/>
                <a:ea typeface="Gotham HTF Medium Condensed"/>
                <a:cs typeface="Gotham HTF Medium Condensed"/>
                <a:sym typeface="Gotham HTF Medium Condensed"/>
              </a:rPr>
              <a:t>E</a:t>
            </a:r>
            <a:r>
              <a:rPr sz="2800" u="sng">
                <a:solidFill>
                  <a:srgbClr val="A6AAA9"/>
                </a:solidFill>
                <a:latin typeface="Gotham HTF Medium Condensed"/>
                <a:ea typeface="Gotham HTF Medium Condensed"/>
                <a:cs typeface="Gotham HTF Medium Condensed"/>
                <a:sym typeface="Gotham HTF Medium Condensed"/>
              </a:rPr>
              <a:t>xperiencing</a:t>
            </a:r>
            <a:r>
              <a:rPr sz="2800">
                <a:solidFill>
                  <a:srgbClr val="A6AAA9"/>
                </a:solidFill>
                <a:latin typeface="Gotham HTF Medium Condensed"/>
                <a:ea typeface="Gotham HTF Medium Condensed"/>
                <a:cs typeface="Gotham HTF Medium Condensed"/>
                <a:sym typeface="Gotham HTF Medium Condensed"/>
              </a:rPr>
              <a:t> conscious union with God and </a:t>
            </a:r>
            <a:r>
              <a:rPr sz="2800" u="sng">
                <a:solidFill>
                  <a:srgbClr val="A6AAA9"/>
                </a:solidFill>
                <a:latin typeface="Gotham HTF Medium Condensed"/>
                <a:ea typeface="Gotham HTF Medium Condensed"/>
                <a:cs typeface="Gotham HTF Medium Condensed"/>
                <a:sym typeface="Gotham HTF Medium Condensed"/>
              </a:rPr>
              <a:t>entry</a:t>
            </a:r>
            <a:r>
              <a:rPr sz="2800">
                <a:solidFill>
                  <a:srgbClr val="A6AAA9"/>
                </a:solidFill>
                <a:latin typeface="Gotham HTF Medium Condensed"/>
                <a:ea typeface="Gotham HTF Medium Condensed"/>
                <a:cs typeface="Gotham HTF Medium Condensed"/>
                <a:sym typeface="Gotham HTF Medium Condensed"/>
              </a:rPr>
              <a:t> into His Kingdom every week.</a:t>
            </a:r>
            <a:endParaRPr sz="2800">
              <a:solidFill>
                <a:srgbClr val="A6AAA9"/>
              </a:solidFill>
              <a:latin typeface="Gotham HTF Medium Condensed"/>
              <a:ea typeface="Gotham HTF Medium Condensed"/>
              <a:cs typeface="Gotham HTF Medium Condensed"/>
              <a:sym typeface="Gotham HTF Medium Condensed"/>
            </a:endParaRPr>
          </a:p>
          <a:p>
            <a:pPr lvl="0" marL="0" indent="0" defTabSz="825500">
              <a:spcBef>
                <a:spcPts val="0"/>
              </a:spcBef>
              <a:buClrTx/>
              <a:buSzTx/>
              <a:buFontTx/>
              <a:buNone/>
              <a:defRPr sz="1800">
                <a:uFillTx/>
              </a:defRPr>
            </a:pPr>
            <a:r>
              <a:rPr b="1" spc="2100" sz="7000">
                <a:solidFill>
                  <a:srgbClr val="DE6A10"/>
                </a:solidFill>
                <a:latin typeface="Gotham HTF"/>
                <a:ea typeface="Gotham HTF"/>
                <a:cs typeface="Gotham HTF"/>
                <a:sym typeface="Gotham HTF"/>
              </a:rPr>
              <a:t>COMMUNITY</a:t>
            </a:r>
            <a:endParaRPr b="1" spc="2100" sz="7000">
              <a:solidFill>
                <a:srgbClr val="DE6A10"/>
              </a:solidFill>
              <a:latin typeface="Gotham HTF"/>
              <a:ea typeface="Gotham HTF"/>
              <a:cs typeface="Gotham HTF"/>
              <a:sym typeface="Gotham HTF"/>
            </a:endParaRPr>
          </a:p>
          <a:p>
            <a:pPr lvl="0" marL="0" indent="0" defTabSz="825500">
              <a:spcBef>
                <a:spcPts val="5300"/>
              </a:spcBef>
              <a:buClrTx/>
              <a:buSzTx/>
              <a:buFontTx/>
              <a:buNone/>
              <a:defRPr sz="1800">
                <a:uFillTx/>
              </a:defRPr>
            </a:pPr>
            <a:r>
              <a:rPr sz="2800" u="sng">
                <a:solidFill>
                  <a:srgbClr val="A6AAA9"/>
                </a:solidFill>
                <a:latin typeface="Gotham HTF Medium Condensed"/>
                <a:ea typeface="Gotham HTF Medium Condensed"/>
                <a:cs typeface="Gotham HTF Medium Condensed"/>
                <a:sym typeface="Gotham HTF Medium Condensed"/>
              </a:rPr>
              <a:t>Transformation</a:t>
            </a:r>
            <a:r>
              <a:rPr sz="2800">
                <a:solidFill>
                  <a:srgbClr val="A6AAA9"/>
                </a:solidFill>
                <a:latin typeface="Gotham HTF Medium Condensed"/>
                <a:ea typeface="Gotham HTF Medium Condensed"/>
                <a:cs typeface="Gotham HTF Medium Condensed"/>
                <a:sym typeface="Gotham HTF Medium Condensed"/>
              </a:rPr>
              <a:t> through committed relationships and gatherings with each other.</a:t>
            </a:r>
            <a:endParaRPr sz="2800">
              <a:solidFill>
                <a:srgbClr val="A6AAA9"/>
              </a:solidFill>
              <a:latin typeface="Gotham HTF Medium Condensed"/>
              <a:ea typeface="Gotham HTF Medium Condensed"/>
              <a:cs typeface="Gotham HTF Medium Condensed"/>
              <a:sym typeface="Gotham HTF Medium Condensed"/>
            </a:endParaRPr>
          </a:p>
          <a:p>
            <a:pPr lvl="0" marL="0" indent="0" defTabSz="825500">
              <a:spcBef>
                <a:spcPts val="0"/>
              </a:spcBef>
              <a:buClrTx/>
              <a:buSzTx/>
              <a:buFontTx/>
              <a:buNone/>
              <a:defRPr sz="1800">
                <a:uFillTx/>
              </a:defRPr>
            </a:pPr>
            <a:r>
              <a:rPr b="1" spc="2100" sz="7000">
                <a:solidFill>
                  <a:srgbClr val="861001"/>
                </a:solidFill>
                <a:latin typeface="Gotham HTF"/>
                <a:ea typeface="Gotham HTF"/>
                <a:cs typeface="Gotham HTF"/>
                <a:sym typeface="Gotham HTF"/>
              </a:rPr>
              <a:t>COMMISSION</a:t>
            </a:r>
            <a:endParaRPr b="1" spc="2100" sz="7000">
              <a:solidFill>
                <a:srgbClr val="861001"/>
              </a:solidFill>
              <a:latin typeface="Gotham HTF"/>
              <a:ea typeface="Gotham HTF"/>
              <a:cs typeface="Gotham HTF"/>
              <a:sym typeface="Gotham HTF"/>
            </a:endParaRPr>
          </a:p>
          <a:p>
            <a:pPr lvl="0" marL="0" indent="0" defTabSz="825500">
              <a:spcBef>
                <a:spcPts val="5300"/>
              </a:spcBef>
              <a:buClrTx/>
              <a:buSzTx/>
              <a:buFontTx/>
              <a:buNone/>
              <a:defRPr sz="1800">
                <a:uFillTx/>
              </a:defRPr>
            </a:pPr>
            <a:r>
              <a:rPr sz="2800" u="sng">
                <a:solidFill>
                  <a:srgbClr val="A6AAA9"/>
                </a:solidFill>
                <a:latin typeface="Gotham HTF Medium Condensed"/>
                <a:ea typeface="Gotham HTF Medium Condensed"/>
                <a:cs typeface="Gotham HTF Medium Condensed"/>
                <a:sym typeface="Gotham HTF Medium Condensed"/>
              </a:rPr>
              <a:t>Release</a:t>
            </a:r>
            <a:r>
              <a:rPr sz="2800">
                <a:solidFill>
                  <a:srgbClr val="A6AAA9"/>
                </a:solidFill>
                <a:latin typeface="Gotham HTF Medium Condensed"/>
                <a:ea typeface="Gotham HTF Medium Condensed"/>
                <a:cs typeface="Gotham HTF Medium Condensed"/>
                <a:sym typeface="Gotham HTF Medium Condensed"/>
              </a:rPr>
              <a:t> into our identity in Christ towards His purpose for our lives.  </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0" presetID="9" grpId="1" fill="hold">
                                  <p:stCondLst>
                                    <p:cond delay="0"/>
                                  </p:stCondLst>
                                  <p:iterate type="el" backwards="0">
                                    <p:tmAbs val="0"/>
                                  </p:iterate>
                                  <p:childTnLst>
                                    <p:set>
                                      <p:cBhvr>
                                        <p:cTn id="6" fill="hold"/>
                                        <p:tgtEl>
                                          <p:spTgt spid="144">
                                            <p:bg/>
                                          </p:spTgt>
                                        </p:tgtEl>
                                        <p:attrNameLst>
                                          <p:attrName>style.visibility</p:attrName>
                                        </p:attrNameLst>
                                      </p:cBhvr>
                                      <p:to>
                                        <p:strVal val="visible"/>
                                      </p:to>
                                    </p:set>
                                    <p:animEffect filter="dissolve" transition="in">
                                      <p:cBhvr>
                                        <p:cTn id="7" dur="1000"/>
                                        <p:tgtEl>
                                          <p:spTgt spid="144">
                                            <p:bg/>
                                          </p:spTgt>
                                        </p:tgtEl>
                                      </p:cBhvr>
                                    </p:animEffect>
                                  </p:childTnLst>
                                </p:cTn>
                              </p:par>
                              <p:par>
                                <p:cTn id="8" presetClass="entr" presetSubtype="0" presetID="9" grpId="1" fill="hold">
                                  <p:stCondLst>
                                    <p:cond delay="0"/>
                                  </p:stCondLst>
                                  <p:iterate type="el" backwards="0">
                                    <p:tmAbs val="0"/>
                                  </p:iterate>
                                  <p:childTnLst>
                                    <p:set>
                                      <p:cBhvr>
                                        <p:cTn id="9" fill="hold"/>
                                        <p:tgtEl>
                                          <p:spTgt spid="144">
                                            <p:txEl>
                                              <p:pRg st="0" end="0"/>
                                            </p:txEl>
                                          </p:spTgt>
                                        </p:tgtEl>
                                        <p:attrNameLst>
                                          <p:attrName>style.visibility</p:attrName>
                                        </p:attrNameLst>
                                      </p:cBhvr>
                                      <p:to>
                                        <p:strVal val="visible"/>
                                      </p:to>
                                    </p:set>
                                    <p:animEffect filter="dissolve" transition="in">
                                      <p:cBhvr>
                                        <p:cTn id="10" dur="1000"/>
                                        <p:tgtEl>
                                          <p:spTgt spid="144">
                                            <p:txEl>
                                              <p:pRg st="0" end="0"/>
                                            </p:txEl>
                                          </p:spTgt>
                                        </p:tgtEl>
                                      </p:cBhvr>
                                    </p:animEffect>
                                  </p:childTnLst>
                                </p:cTn>
                              </p:par>
                            </p:childTnLst>
                          </p:cTn>
                        </p:par>
                        <p:par>
                          <p:cTn id="11" fill="hold">
                            <p:stCondLst>
                              <p:cond delay="1000"/>
                            </p:stCondLst>
                            <p:childTnLst>
                              <p:par>
                                <p:cTn id="12" nodeType="afterEffect" presetClass="entr" presetSubtype="0" presetID="9" grpId="1" fill="hold">
                                  <p:stCondLst>
                                    <p:cond delay="0"/>
                                  </p:stCondLst>
                                  <p:iterate type="el" backwards="0">
                                    <p:tmAbs val="0"/>
                                  </p:iterate>
                                  <p:childTnLst>
                                    <p:set>
                                      <p:cBhvr>
                                        <p:cTn id="13" fill="hold"/>
                                        <p:tgtEl>
                                          <p:spTgt spid="144">
                                            <p:txEl>
                                              <p:pRg st="1" end="1"/>
                                            </p:txEl>
                                          </p:spTgt>
                                        </p:tgtEl>
                                        <p:attrNameLst>
                                          <p:attrName>style.visibility</p:attrName>
                                        </p:attrNameLst>
                                      </p:cBhvr>
                                      <p:to>
                                        <p:strVal val="visible"/>
                                      </p:to>
                                    </p:set>
                                    <p:animEffect filter="dissolve" transition="in">
                                      <p:cBhvr>
                                        <p:cTn id="14" dur="1000"/>
                                        <p:tgtEl>
                                          <p:spTgt spid="14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nodeType="clickEffect" presetClass="entr" presetSubtype="0" presetID="9" grpId="1" fill="hold">
                                  <p:stCondLst>
                                    <p:cond delay="0"/>
                                  </p:stCondLst>
                                  <p:iterate type="el" backwards="0">
                                    <p:tmAbs val="0"/>
                                  </p:iterate>
                                  <p:childTnLst>
                                    <p:set>
                                      <p:cBhvr>
                                        <p:cTn id="18" fill="hold"/>
                                        <p:tgtEl>
                                          <p:spTgt spid="144">
                                            <p:txEl>
                                              <p:pRg st="2" end="2"/>
                                            </p:txEl>
                                          </p:spTgt>
                                        </p:tgtEl>
                                        <p:attrNameLst>
                                          <p:attrName>style.visibility</p:attrName>
                                        </p:attrNameLst>
                                      </p:cBhvr>
                                      <p:to>
                                        <p:strVal val="visible"/>
                                      </p:to>
                                    </p:set>
                                    <p:animEffect filter="dissolve" transition="in">
                                      <p:cBhvr>
                                        <p:cTn id="19" dur="1000"/>
                                        <p:tgtEl>
                                          <p:spTgt spid="144">
                                            <p:txEl>
                                              <p:pRg st="2" end="2"/>
                                            </p:txEl>
                                          </p:spTgt>
                                        </p:tgtEl>
                                      </p:cBhvr>
                                    </p:animEffect>
                                  </p:childTnLst>
                                </p:cTn>
                              </p:par>
                            </p:childTnLst>
                          </p:cTn>
                        </p:par>
                        <p:par>
                          <p:cTn id="20" fill="hold">
                            <p:stCondLst>
                              <p:cond delay="1000"/>
                            </p:stCondLst>
                            <p:childTnLst>
                              <p:par>
                                <p:cTn id="21" nodeType="afterEffect" presetClass="entr" presetSubtype="0" presetID="9" grpId="1" fill="hold">
                                  <p:stCondLst>
                                    <p:cond delay="0"/>
                                  </p:stCondLst>
                                  <p:iterate type="el" backwards="0">
                                    <p:tmAbs val="0"/>
                                  </p:iterate>
                                  <p:childTnLst>
                                    <p:set>
                                      <p:cBhvr>
                                        <p:cTn id="22" fill="hold"/>
                                        <p:tgtEl>
                                          <p:spTgt spid="144">
                                            <p:txEl>
                                              <p:pRg st="3" end="3"/>
                                            </p:txEl>
                                          </p:spTgt>
                                        </p:tgtEl>
                                        <p:attrNameLst>
                                          <p:attrName>style.visibility</p:attrName>
                                        </p:attrNameLst>
                                      </p:cBhvr>
                                      <p:to>
                                        <p:strVal val="visible"/>
                                      </p:to>
                                    </p:set>
                                    <p:animEffect filter="dissolve" transition="in">
                                      <p:cBhvr>
                                        <p:cTn id="23" dur="1000"/>
                                        <p:tgtEl>
                                          <p:spTgt spid="144">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nodeType="clickEffect" presetClass="entr" presetSubtype="0" presetID="9" grpId="1" fill="hold">
                                  <p:stCondLst>
                                    <p:cond delay="0"/>
                                  </p:stCondLst>
                                  <p:iterate type="el" backwards="0">
                                    <p:tmAbs val="0"/>
                                  </p:iterate>
                                  <p:childTnLst>
                                    <p:set>
                                      <p:cBhvr>
                                        <p:cTn id="27" fill="hold"/>
                                        <p:tgtEl>
                                          <p:spTgt spid="144">
                                            <p:txEl>
                                              <p:pRg st="4" end="4"/>
                                            </p:txEl>
                                          </p:spTgt>
                                        </p:tgtEl>
                                        <p:attrNameLst>
                                          <p:attrName>style.visibility</p:attrName>
                                        </p:attrNameLst>
                                      </p:cBhvr>
                                      <p:to>
                                        <p:strVal val="visible"/>
                                      </p:to>
                                    </p:set>
                                    <p:animEffect filter="dissolve" transition="in">
                                      <p:cBhvr>
                                        <p:cTn id="28" dur="1000"/>
                                        <p:tgtEl>
                                          <p:spTgt spid="144">
                                            <p:txEl>
                                              <p:pRg st="4" end="4"/>
                                            </p:txEl>
                                          </p:spTgt>
                                        </p:tgtEl>
                                      </p:cBhvr>
                                    </p:animEffect>
                                  </p:childTnLst>
                                </p:cTn>
                              </p:par>
                            </p:childTnLst>
                          </p:cTn>
                        </p:par>
                        <p:par>
                          <p:cTn id="29" fill="hold">
                            <p:stCondLst>
                              <p:cond delay="1000"/>
                            </p:stCondLst>
                            <p:childTnLst>
                              <p:par>
                                <p:cTn id="30" nodeType="afterEffect" presetClass="entr" presetSubtype="0" presetID="9" grpId="1" fill="hold">
                                  <p:stCondLst>
                                    <p:cond delay="0"/>
                                  </p:stCondLst>
                                  <p:iterate type="el" backwards="0">
                                    <p:tmAbs val="0"/>
                                  </p:iterate>
                                  <p:childTnLst>
                                    <p:set>
                                      <p:cBhvr>
                                        <p:cTn id="31" fill="hold"/>
                                        <p:tgtEl>
                                          <p:spTgt spid="144">
                                            <p:txEl>
                                              <p:pRg st="5" end="5"/>
                                            </p:txEl>
                                          </p:spTgt>
                                        </p:tgtEl>
                                        <p:attrNameLst>
                                          <p:attrName>style.visibility</p:attrName>
                                        </p:attrNameLst>
                                      </p:cBhvr>
                                      <p:to>
                                        <p:strVal val="visible"/>
                                      </p:to>
                                    </p:set>
                                    <p:animEffect filter="dissolve" transition="in">
                                      <p:cBhvr>
                                        <p:cTn id="32" dur="1000"/>
                                        <p:tgtEl>
                                          <p:spTgt spid="144">
                                            <p:txEl>
                                              <p:pRg st="5" end="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44"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6" name="Shape 146"/>
          <p:cNvSpPr/>
          <p:nvPr>
            <p:ph type="title"/>
          </p:nvPr>
        </p:nvSpPr>
        <p:spPr>
          <a:prstGeom prst="rect">
            <a:avLst/>
          </a:prstGeom>
        </p:spPr>
        <p:txBody>
          <a:bodyPr/>
          <a:lstStyle/>
          <a:p>
            <a:pPr lvl="0">
              <a:defRPr b="0" sz="1800">
                <a:uFillTx/>
              </a:defRPr>
            </a:pPr>
            <a:r>
              <a:rPr b="1" sz="4200">
                <a:uFill>
                  <a:solidFill/>
                </a:uFill>
              </a:rPr>
              <a:t>Communion, Community, Commission</a:t>
            </a:r>
          </a:p>
        </p:txBody>
      </p:sp>
      <p:sp>
        <p:nvSpPr>
          <p:cNvPr id="147" name="Shape 147"/>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48" name="Shape 148"/>
          <p:cNvSpPr/>
          <p:nvPr/>
        </p:nvSpPr>
        <p:spPr>
          <a:xfrm>
            <a:off x="3424016" y="4533900"/>
            <a:ext cx="2032001" cy="2032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BD23"/>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49" name="Shape 149"/>
          <p:cNvSpPr/>
          <p:nvPr/>
        </p:nvSpPr>
        <p:spPr>
          <a:xfrm>
            <a:off x="3539416" y="5370406"/>
            <a:ext cx="1801200"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COMMUNION</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16" presetID="9" grpId="1" fill="hold">
                                  <p:stCondLst>
                                    <p:cond delay="0"/>
                                  </p:stCondLst>
                                  <p:iterate type="el" backwards="0">
                                    <p:tmAbs val="0"/>
                                  </p:iterate>
                                  <p:childTnLst>
                                    <p:set>
                                      <p:cBhvr>
                                        <p:cTn id="6" fill="hold"/>
                                        <p:tgtEl>
                                          <p:spTgt spid="148"/>
                                        </p:tgtEl>
                                        <p:attrNameLst>
                                          <p:attrName>style.visibility</p:attrName>
                                        </p:attrNameLst>
                                      </p:cBhvr>
                                      <p:to>
                                        <p:strVal val="visible"/>
                                      </p:to>
                                    </p:set>
                                    <p:animEffect filter="dissolve(in)" transition="in">
                                      <p:cBhvr>
                                        <p:cTn id="7" dur="750"/>
                                        <p:tgtEl>
                                          <p:spTgt spid="148"/>
                                        </p:tgtEl>
                                      </p:cBhvr>
                                    </p:animEffect>
                                  </p:childTnLst>
                                </p:cTn>
                              </p:par>
                            </p:childTnLst>
                          </p:cTn>
                        </p:par>
                        <p:par>
                          <p:cTn id="8" fill="hold">
                            <p:stCondLst>
                              <p:cond delay="750"/>
                            </p:stCondLst>
                            <p:childTnLst>
                              <p:par>
                                <p:cTn id="9" nodeType="afterEffect" presetClass="entr" presetSubtype="16" presetID="9" grpId="2" fill="hold">
                                  <p:stCondLst>
                                    <p:cond delay="0"/>
                                  </p:stCondLst>
                                  <p:iterate type="el" backwards="0">
                                    <p:tmAbs val="0"/>
                                  </p:iterate>
                                  <p:childTnLst>
                                    <p:set>
                                      <p:cBhvr>
                                        <p:cTn id="10" fill="hold"/>
                                        <p:tgtEl>
                                          <p:spTgt spid="149"/>
                                        </p:tgtEl>
                                        <p:attrNameLst>
                                          <p:attrName>style.visibility</p:attrName>
                                        </p:attrNameLst>
                                      </p:cBhvr>
                                      <p:to>
                                        <p:strVal val="visible"/>
                                      </p:to>
                                    </p:set>
                                    <p:animEffect filter="dissolve(in)" transition="in">
                                      <p:cBhvr>
                                        <p:cTn id="11" dur="750"/>
                                        <p:tgtEl>
                                          <p:spTgt spid="1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8" grpId="1"/>
      <p:bldP build="whole" bldLvl="1" animBg="1" rev="0" advAuto="0" spid="149" grpId="2"/>
    </p:bldLst>
  </p:timing>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1" name="Shape 151"/>
          <p:cNvSpPr/>
          <p:nvPr>
            <p:ph type="title"/>
          </p:nvPr>
        </p:nvSpPr>
        <p:spPr>
          <a:prstGeom prst="rect">
            <a:avLst/>
          </a:prstGeom>
        </p:spPr>
        <p:txBody>
          <a:bodyPr/>
          <a:lstStyle/>
          <a:p>
            <a:pPr lvl="0">
              <a:defRPr b="0" sz="1800">
                <a:uFillTx/>
              </a:defRPr>
            </a:pPr>
            <a:r>
              <a:rPr b="1" sz="4200">
                <a:uFill>
                  <a:solidFill/>
                </a:uFill>
              </a:rPr>
              <a:t>Communion, Community, Commission</a:t>
            </a:r>
          </a:p>
        </p:txBody>
      </p:sp>
      <p:sp>
        <p:nvSpPr>
          <p:cNvPr id="152" name="Shape 152"/>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53" name="Shape 153"/>
          <p:cNvSpPr/>
          <p:nvPr/>
        </p:nvSpPr>
        <p:spPr>
          <a:xfrm>
            <a:off x="2408016" y="3543300"/>
            <a:ext cx="4064001" cy="4064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E6A10"/>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54" name="Shape 154"/>
          <p:cNvSpPr/>
          <p:nvPr/>
        </p:nvSpPr>
        <p:spPr>
          <a:xfrm>
            <a:off x="3424016" y="4559300"/>
            <a:ext cx="2032001" cy="2032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4908F">
              <a:alpha val="64999"/>
            </a:srgbClr>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55" name="Shape 155"/>
          <p:cNvSpPr/>
          <p:nvPr/>
        </p:nvSpPr>
        <p:spPr>
          <a:xfrm>
            <a:off x="3574468" y="5395806"/>
            <a:ext cx="1731096"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COMMUNITY</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16" presetID="9" grpId="1" fill="hold">
                                  <p:stCondLst>
                                    <p:cond delay="0"/>
                                  </p:stCondLst>
                                  <p:iterate type="el" backwards="0">
                                    <p:tmAbs val="0"/>
                                  </p:iterate>
                                  <p:childTnLst>
                                    <p:set>
                                      <p:cBhvr>
                                        <p:cTn id="6" fill="hold"/>
                                        <p:tgtEl>
                                          <p:spTgt spid="153"/>
                                        </p:tgtEl>
                                        <p:attrNameLst>
                                          <p:attrName>style.visibility</p:attrName>
                                        </p:attrNameLst>
                                      </p:cBhvr>
                                      <p:to>
                                        <p:strVal val="visible"/>
                                      </p:to>
                                    </p:set>
                                    <p:animEffect filter="dissolve(in)" transition="in">
                                      <p:cBhvr>
                                        <p:cTn id="7" dur="750"/>
                                        <p:tgtEl>
                                          <p:spTgt spid="153"/>
                                        </p:tgtEl>
                                      </p:cBhvr>
                                    </p:animEffect>
                                  </p:childTnLst>
                                </p:cTn>
                              </p:par>
                            </p:childTnLst>
                          </p:cTn>
                        </p:par>
                        <p:par>
                          <p:cTn id="8" fill="hold">
                            <p:stCondLst>
                              <p:cond delay="750"/>
                            </p:stCondLst>
                            <p:childTnLst>
                              <p:par>
                                <p:cTn id="9" nodeType="afterEffect" presetClass="entr" presetSubtype="16" presetID="9" grpId="2" fill="hold">
                                  <p:stCondLst>
                                    <p:cond delay="0"/>
                                  </p:stCondLst>
                                  <p:iterate type="el" backwards="0">
                                    <p:tmAbs val="0"/>
                                  </p:iterate>
                                  <p:childTnLst>
                                    <p:set>
                                      <p:cBhvr>
                                        <p:cTn id="10" fill="hold"/>
                                        <p:tgtEl>
                                          <p:spTgt spid="155"/>
                                        </p:tgtEl>
                                        <p:attrNameLst>
                                          <p:attrName>style.visibility</p:attrName>
                                        </p:attrNameLst>
                                      </p:cBhvr>
                                      <p:to>
                                        <p:strVal val="visible"/>
                                      </p:to>
                                    </p:set>
                                    <p:animEffect filter="dissolve(in)" transition="in">
                                      <p:cBhvr>
                                        <p:cTn id="11" dur="750"/>
                                        <p:tgtEl>
                                          <p:spTgt spid="1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3" grpId="1"/>
      <p:bldP build="whole" bldLvl="1" animBg="1" rev="0" advAuto="0" spid="155" grpId="2"/>
    </p:bld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7" name="Shape 157"/>
          <p:cNvSpPr/>
          <p:nvPr>
            <p:ph type="title"/>
          </p:nvPr>
        </p:nvSpPr>
        <p:spPr>
          <a:prstGeom prst="rect">
            <a:avLst/>
          </a:prstGeom>
        </p:spPr>
        <p:txBody>
          <a:bodyPr/>
          <a:lstStyle/>
          <a:p>
            <a:pPr lvl="0">
              <a:defRPr b="0" sz="1800">
                <a:uFillTx/>
              </a:defRPr>
            </a:pPr>
            <a:r>
              <a:rPr b="1" sz="4200">
                <a:uFill>
                  <a:solidFill/>
                </a:uFill>
              </a:rPr>
              <a:t>Communion, Community, Commission</a:t>
            </a:r>
          </a:p>
        </p:txBody>
      </p:sp>
      <p:sp>
        <p:nvSpPr>
          <p:cNvPr id="158" name="Shape 158"/>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59" name="Shape 159"/>
          <p:cNvSpPr/>
          <p:nvPr/>
        </p:nvSpPr>
        <p:spPr>
          <a:xfrm>
            <a:off x="1392016" y="2539999"/>
            <a:ext cx="6096001" cy="6096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1001"/>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60" name="Shape 160"/>
          <p:cNvSpPr/>
          <p:nvPr/>
        </p:nvSpPr>
        <p:spPr>
          <a:xfrm>
            <a:off x="2408016" y="3556000"/>
            <a:ext cx="4064001" cy="4064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4908F">
              <a:alpha val="64999"/>
            </a:srgbClr>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61" name="Shape 161"/>
          <p:cNvSpPr/>
          <p:nvPr/>
        </p:nvSpPr>
        <p:spPr>
          <a:xfrm>
            <a:off x="3424016" y="4572000"/>
            <a:ext cx="2032001" cy="2032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4908F">
              <a:alpha val="64999"/>
            </a:srgbClr>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62" name="Shape 162"/>
          <p:cNvSpPr/>
          <p:nvPr/>
        </p:nvSpPr>
        <p:spPr>
          <a:xfrm>
            <a:off x="3533066" y="5408506"/>
            <a:ext cx="1813900"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COMMISSION</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16" presetID="9" grpId="1" fill="hold">
                                  <p:stCondLst>
                                    <p:cond delay="0"/>
                                  </p:stCondLst>
                                  <p:iterate type="el" backwards="0">
                                    <p:tmAbs val="0"/>
                                  </p:iterate>
                                  <p:childTnLst>
                                    <p:set>
                                      <p:cBhvr>
                                        <p:cTn id="6" fill="hold"/>
                                        <p:tgtEl>
                                          <p:spTgt spid="159"/>
                                        </p:tgtEl>
                                        <p:attrNameLst>
                                          <p:attrName>style.visibility</p:attrName>
                                        </p:attrNameLst>
                                      </p:cBhvr>
                                      <p:to>
                                        <p:strVal val="visible"/>
                                      </p:to>
                                    </p:set>
                                    <p:animEffect filter="dissolve(in)" transition="in">
                                      <p:cBhvr>
                                        <p:cTn id="7" dur="750"/>
                                        <p:tgtEl>
                                          <p:spTgt spid="159"/>
                                        </p:tgtEl>
                                      </p:cBhvr>
                                    </p:animEffect>
                                  </p:childTnLst>
                                </p:cTn>
                              </p:par>
                            </p:childTnLst>
                          </p:cTn>
                        </p:par>
                        <p:par>
                          <p:cTn id="8" fill="hold">
                            <p:stCondLst>
                              <p:cond delay="750"/>
                            </p:stCondLst>
                            <p:childTnLst>
                              <p:par>
                                <p:cTn id="9" nodeType="afterEffect" presetClass="entr" presetSubtype="16" presetID="9" grpId="2" fill="hold">
                                  <p:stCondLst>
                                    <p:cond delay="0"/>
                                  </p:stCondLst>
                                  <p:iterate type="el" backwards="0">
                                    <p:tmAbs val="0"/>
                                  </p:iterate>
                                  <p:childTnLst>
                                    <p:set>
                                      <p:cBhvr>
                                        <p:cTn id="10" fill="hold"/>
                                        <p:tgtEl>
                                          <p:spTgt spid="162"/>
                                        </p:tgtEl>
                                        <p:attrNameLst>
                                          <p:attrName>style.visibility</p:attrName>
                                        </p:attrNameLst>
                                      </p:cBhvr>
                                      <p:to>
                                        <p:strVal val="visible"/>
                                      </p:to>
                                    </p:set>
                                    <p:animEffect filter="dissolve(in)" transition="in">
                                      <p:cBhvr>
                                        <p:cTn id="11" dur="750"/>
                                        <p:tgtEl>
                                          <p:spTgt spid="1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9" grpId="1"/>
      <p:bldP build="whole" bldLvl="1" animBg="1" rev="0" advAuto="0" spid="162" grpId="2"/>
    </p:bldLst>
  </p:timing>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4" name="Shape 164"/>
          <p:cNvSpPr/>
          <p:nvPr>
            <p:ph type="title"/>
          </p:nvPr>
        </p:nvSpPr>
        <p:spPr>
          <a:prstGeom prst="rect">
            <a:avLst/>
          </a:prstGeom>
        </p:spPr>
        <p:txBody>
          <a:bodyPr/>
          <a:lstStyle/>
          <a:p>
            <a:pPr lvl="0">
              <a:defRPr b="0" sz="1800">
                <a:uFillTx/>
              </a:defRPr>
            </a:pPr>
            <a:r>
              <a:rPr b="1" sz="4200">
                <a:uFill>
                  <a:solidFill/>
                </a:uFill>
              </a:rPr>
              <a:t>Communion, Community, Commission</a:t>
            </a:r>
          </a:p>
        </p:txBody>
      </p:sp>
      <p:sp>
        <p:nvSpPr>
          <p:cNvPr id="165" name="Shape 165"/>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66" name="Shape 166"/>
          <p:cNvSpPr/>
          <p:nvPr/>
        </p:nvSpPr>
        <p:spPr>
          <a:xfrm>
            <a:off x="6547442" y="5638483"/>
            <a:ext cx="2721622" cy="1"/>
          </a:xfrm>
          <a:prstGeom prst="line">
            <a:avLst/>
          </a:prstGeom>
          <a:ln w="330200">
            <a:solidFill>
              <a:srgbClr val="861001"/>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67" name="Shape 167"/>
          <p:cNvSpPr/>
          <p:nvPr/>
        </p:nvSpPr>
        <p:spPr>
          <a:xfrm>
            <a:off x="9175417" y="5638483"/>
            <a:ext cx="974903" cy="1"/>
          </a:xfrm>
          <a:prstGeom prst="line">
            <a:avLst/>
          </a:prstGeom>
          <a:ln w="165100">
            <a:solidFill>
              <a:srgbClr val="861001"/>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68" name="Shape 168"/>
          <p:cNvSpPr/>
          <p:nvPr/>
        </p:nvSpPr>
        <p:spPr>
          <a:xfrm>
            <a:off x="10067248" y="5563037"/>
            <a:ext cx="1" cy="1442675"/>
          </a:xfrm>
          <a:prstGeom prst="line">
            <a:avLst/>
          </a:prstGeom>
          <a:ln w="165100">
            <a:solidFill>
              <a:srgbClr val="861001"/>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69" name="Shape 169"/>
          <p:cNvSpPr/>
          <p:nvPr/>
        </p:nvSpPr>
        <p:spPr>
          <a:xfrm>
            <a:off x="9989149" y="6981505"/>
            <a:ext cx="974903" cy="1"/>
          </a:xfrm>
          <a:prstGeom prst="line">
            <a:avLst/>
          </a:prstGeom>
          <a:ln w="63500">
            <a:solidFill>
              <a:srgbClr val="861001"/>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70" name="Shape 170"/>
          <p:cNvSpPr/>
          <p:nvPr/>
        </p:nvSpPr>
        <p:spPr>
          <a:xfrm>
            <a:off x="1392016" y="2603499"/>
            <a:ext cx="6096001" cy="6096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1001"/>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71" name="Shape 171"/>
          <p:cNvSpPr/>
          <p:nvPr/>
        </p:nvSpPr>
        <p:spPr>
          <a:xfrm>
            <a:off x="2408016" y="3619500"/>
            <a:ext cx="4064001" cy="4064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E6A10"/>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72" name="Shape 172"/>
          <p:cNvSpPr/>
          <p:nvPr/>
        </p:nvSpPr>
        <p:spPr>
          <a:xfrm>
            <a:off x="3424016" y="4635500"/>
            <a:ext cx="2032001" cy="2032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BD23"/>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73" name="Shape 173"/>
          <p:cNvSpPr/>
          <p:nvPr/>
        </p:nvSpPr>
        <p:spPr>
          <a:xfrm>
            <a:off x="7390748" y="5472006"/>
            <a:ext cx="1813900"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COMMISSION</a:t>
            </a:r>
          </a:p>
        </p:txBody>
      </p:sp>
      <p:sp>
        <p:nvSpPr>
          <p:cNvPr id="174" name="Shape 174"/>
          <p:cNvSpPr/>
          <p:nvPr/>
        </p:nvSpPr>
        <p:spPr>
          <a:xfrm>
            <a:off x="5528551" y="5472006"/>
            <a:ext cx="1731096"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COMMUNITY</a:t>
            </a:r>
          </a:p>
        </p:txBody>
      </p:sp>
      <p:sp>
        <p:nvSpPr>
          <p:cNvPr id="175" name="Shape 175"/>
          <p:cNvSpPr/>
          <p:nvPr/>
        </p:nvSpPr>
        <p:spPr>
          <a:xfrm>
            <a:off x="3531480" y="5472006"/>
            <a:ext cx="1801199"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COMMUNION</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16" presetID="9" grpId="1" fill="hold">
                                  <p:stCondLst>
                                    <p:cond delay="0"/>
                                  </p:stCondLst>
                                  <p:iterate type="el" backwards="0">
                                    <p:tmAbs val="0"/>
                                  </p:iterate>
                                  <p:childTnLst>
                                    <p:set>
                                      <p:cBhvr>
                                        <p:cTn id="6" fill="hold"/>
                                        <p:tgtEl>
                                          <p:spTgt spid="175"/>
                                        </p:tgtEl>
                                        <p:attrNameLst>
                                          <p:attrName>style.visibility</p:attrName>
                                        </p:attrNameLst>
                                      </p:cBhvr>
                                      <p:to>
                                        <p:strVal val="visible"/>
                                      </p:to>
                                    </p:set>
                                    <p:animEffect filter="dissolve(in)" transition="in">
                                      <p:cBhvr>
                                        <p:cTn id="7" dur="750"/>
                                        <p:tgtEl>
                                          <p:spTgt spid="175"/>
                                        </p:tgtEl>
                                      </p:cBhvr>
                                    </p:animEffect>
                                  </p:childTnLst>
                                </p:cTn>
                              </p:par>
                            </p:childTnLst>
                          </p:cTn>
                        </p:par>
                        <p:par>
                          <p:cTn id="8" fill="hold">
                            <p:stCondLst>
                              <p:cond delay="750"/>
                            </p:stCondLst>
                            <p:childTnLst>
                              <p:par>
                                <p:cTn id="9" nodeType="afterEffect" presetClass="entr" presetSubtype="16" presetID="9" grpId="2" fill="hold">
                                  <p:stCondLst>
                                    <p:cond delay="0"/>
                                  </p:stCondLst>
                                  <p:iterate type="el" backwards="0">
                                    <p:tmAbs val="0"/>
                                  </p:iterate>
                                  <p:childTnLst>
                                    <p:set>
                                      <p:cBhvr>
                                        <p:cTn id="10" fill="hold"/>
                                        <p:tgtEl>
                                          <p:spTgt spid="174"/>
                                        </p:tgtEl>
                                        <p:attrNameLst>
                                          <p:attrName>style.visibility</p:attrName>
                                        </p:attrNameLst>
                                      </p:cBhvr>
                                      <p:to>
                                        <p:strVal val="visible"/>
                                      </p:to>
                                    </p:set>
                                    <p:animEffect filter="dissolve(in)" transition="in">
                                      <p:cBhvr>
                                        <p:cTn id="11" dur="750"/>
                                        <p:tgtEl>
                                          <p:spTgt spid="174"/>
                                        </p:tgtEl>
                                      </p:cBhvr>
                                    </p:animEffect>
                                  </p:childTnLst>
                                </p:cTn>
                              </p:par>
                            </p:childTnLst>
                          </p:cTn>
                        </p:par>
                        <p:par>
                          <p:cTn id="12" fill="hold">
                            <p:stCondLst>
                              <p:cond delay="1500"/>
                            </p:stCondLst>
                            <p:childTnLst>
                              <p:par>
                                <p:cTn id="13" nodeType="afterEffect" presetClass="entr" presetSubtype="8" presetID="2" grpId="3" fill="hold">
                                  <p:stCondLst>
                                    <p:cond delay="0"/>
                                  </p:stCondLst>
                                  <p:iterate type="lt" backwards="0">
                                    <p:tmAbs val="0"/>
                                  </p:iterate>
                                  <p:childTnLst>
                                    <p:set>
                                      <p:cBhvr>
                                        <p:cTn id="14" fill="hold"/>
                                        <p:tgtEl>
                                          <p:spTgt spid="166"/>
                                        </p:tgtEl>
                                        <p:attrNameLst>
                                          <p:attrName>style.visibility</p:attrName>
                                        </p:attrNameLst>
                                      </p:cBhvr>
                                      <p:to>
                                        <p:strVal val="visible"/>
                                      </p:to>
                                    </p:set>
                                    <p:anim calcmode="lin" valueType="num">
                                      <p:cBhvr>
                                        <p:cTn id="15" dur="499" fill="hold"/>
                                        <p:tgtEl>
                                          <p:spTgt spid="166"/>
                                        </p:tgtEl>
                                        <p:attrNameLst>
                                          <p:attrName>ppt_x</p:attrName>
                                        </p:attrNameLst>
                                      </p:cBhvr>
                                      <p:tavLst>
                                        <p:tav tm="0">
                                          <p:val>
                                            <p:strVal val="0-#ppt_w/2"/>
                                          </p:val>
                                        </p:tav>
                                        <p:tav tm="100000">
                                          <p:val>
                                            <p:strVal val="#ppt_x"/>
                                          </p:val>
                                        </p:tav>
                                      </p:tavLst>
                                    </p:anim>
                                    <p:anim calcmode="lin" valueType="num">
                                      <p:cBhvr>
                                        <p:cTn id="16" dur="499" fill="hold"/>
                                        <p:tgtEl>
                                          <p:spTgt spid="166"/>
                                        </p:tgtEl>
                                        <p:attrNameLst>
                                          <p:attrName>ppt_y</p:attrName>
                                        </p:attrNameLst>
                                      </p:cBhvr>
                                      <p:tavLst>
                                        <p:tav tm="0">
                                          <p:val>
                                            <p:strVal val="#ppt_y"/>
                                          </p:val>
                                        </p:tav>
                                        <p:tav tm="100000">
                                          <p:val>
                                            <p:strVal val="#ppt_y"/>
                                          </p:val>
                                        </p:tav>
                                      </p:tavLst>
                                    </p:anim>
                                  </p:childTnLst>
                                </p:cTn>
                              </p:par>
                            </p:childTnLst>
                          </p:cTn>
                        </p:par>
                        <p:par>
                          <p:cTn id="17" fill="hold">
                            <p:stCondLst>
                              <p:cond delay="1999"/>
                            </p:stCondLst>
                            <p:childTnLst>
                              <p:par>
                                <p:cTn id="18" nodeType="afterEffect" presetClass="entr" presetSubtype="16" presetID="9" grpId="4" fill="hold">
                                  <p:stCondLst>
                                    <p:cond delay="0"/>
                                  </p:stCondLst>
                                  <p:iterate type="el" backwards="0">
                                    <p:tmAbs val="0"/>
                                  </p:iterate>
                                  <p:childTnLst>
                                    <p:set>
                                      <p:cBhvr>
                                        <p:cTn id="19" fill="hold"/>
                                        <p:tgtEl>
                                          <p:spTgt spid="173"/>
                                        </p:tgtEl>
                                        <p:attrNameLst>
                                          <p:attrName>style.visibility</p:attrName>
                                        </p:attrNameLst>
                                      </p:cBhvr>
                                      <p:to>
                                        <p:strVal val="visible"/>
                                      </p:to>
                                    </p:set>
                                    <p:animEffect filter="dissolve(in)" transition="in">
                                      <p:cBhvr>
                                        <p:cTn id="20" dur="750"/>
                                        <p:tgtEl>
                                          <p:spTgt spid="173"/>
                                        </p:tgtEl>
                                      </p:cBhvr>
                                    </p:animEffect>
                                  </p:childTnLst>
                                </p:cTn>
                              </p:par>
                            </p:childTnLst>
                          </p:cTn>
                        </p:par>
                        <p:par>
                          <p:cTn id="21" fill="hold">
                            <p:stCondLst>
                              <p:cond delay="2749"/>
                            </p:stCondLst>
                            <p:childTnLst>
                              <p:par>
                                <p:cTn id="22" nodeType="afterEffect" presetClass="entr" presetSubtype="8" presetID="2" grpId="5" fill="hold">
                                  <p:stCondLst>
                                    <p:cond delay="0"/>
                                  </p:stCondLst>
                                  <p:iterate type="lt" backwards="0">
                                    <p:tmAbs val="0"/>
                                  </p:iterate>
                                  <p:childTnLst>
                                    <p:set>
                                      <p:cBhvr>
                                        <p:cTn id="23" fill="hold"/>
                                        <p:tgtEl>
                                          <p:spTgt spid="167"/>
                                        </p:tgtEl>
                                        <p:attrNameLst>
                                          <p:attrName>style.visibility</p:attrName>
                                        </p:attrNameLst>
                                      </p:cBhvr>
                                      <p:to>
                                        <p:strVal val="visible"/>
                                      </p:to>
                                    </p:set>
                                    <p:anim calcmode="lin" valueType="num">
                                      <p:cBhvr>
                                        <p:cTn id="24" dur="499" fill="hold"/>
                                        <p:tgtEl>
                                          <p:spTgt spid="167"/>
                                        </p:tgtEl>
                                        <p:attrNameLst>
                                          <p:attrName>ppt_x</p:attrName>
                                        </p:attrNameLst>
                                      </p:cBhvr>
                                      <p:tavLst>
                                        <p:tav tm="0">
                                          <p:val>
                                            <p:strVal val="0-#ppt_w/2"/>
                                          </p:val>
                                        </p:tav>
                                        <p:tav tm="100000">
                                          <p:val>
                                            <p:strVal val="#ppt_x"/>
                                          </p:val>
                                        </p:tav>
                                      </p:tavLst>
                                    </p:anim>
                                    <p:anim calcmode="lin" valueType="num">
                                      <p:cBhvr>
                                        <p:cTn id="25" dur="499" fill="hold"/>
                                        <p:tgtEl>
                                          <p:spTgt spid="167"/>
                                        </p:tgtEl>
                                        <p:attrNameLst>
                                          <p:attrName>ppt_y</p:attrName>
                                        </p:attrNameLst>
                                      </p:cBhvr>
                                      <p:tavLst>
                                        <p:tav tm="0">
                                          <p:val>
                                            <p:strVal val="#ppt_y"/>
                                          </p:val>
                                        </p:tav>
                                        <p:tav tm="100000">
                                          <p:val>
                                            <p:strVal val="#ppt_y"/>
                                          </p:val>
                                        </p:tav>
                                      </p:tavLst>
                                    </p:anim>
                                  </p:childTnLst>
                                </p:cTn>
                              </p:par>
                            </p:childTnLst>
                          </p:cTn>
                        </p:par>
                        <p:par>
                          <p:cTn id="26" fill="hold">
                            <p:stCondLst>
                              <p:cond delay="3248"/>
                            </p:stCondLst>
                            <p:childTnLst>
                              <p:par>
                                <p:cTn id="27" nodeType="afterEffect" presetClass="entr" presetSubtype="1" presetID="2" grpId="6" fill="hold">
                                  <p:stCondLst>
                                    <p:cond delay="0"/>
                                  </p:stCondLst>
                                  <p:iterate type="lt" backwards="0">
                                    <p:tmAbs val="0"/>
                                  </p:iterate>
                                  <p:childTnLst>
                                    <p:set>
                                      <p:cBhvr>
                                        <p:cTn id="28" fill="hold"/>
                                        <p:tgtEl>
                                          <p:spTgt spid="168"/>
                                        </p:tgtEl>
                                        <p:attrNameLst>
                                          <p:attrName>style.visibility</p:attrName>
                                        </p:attrNameLst>
                                      </p:cBhvr>
                                      <p:to>
                                        <p:strVal val="visible"/>
                                      </p:to>
                                    </p:set>
                                    <p:anim calcmode="lin" valueType="num">
                                      <p:cBhvr>
                                        <p:cTn id="29" dur="500" fill="hold"/>
                                        <p:tgtEl>
                                          <p:spTgt spid="168"/>
                                        </p:tgtEl>
                                        <p:attrNameLst>
                                          <p:attrName>ppt_x</p:attrName>
                                        </p:attrNameLst>
                                      </p:cBhvr>
                                      <p:tavLst>
                                        <p:tav tm="0">
                                          <p:val>
                                            <p:strVal val="#ppt_x"/>
                                          </p:val>
                                        </p:tav>
                                        <p:tav tm="100000">
                                          <p:val>
                                            <p:strVal val="#ppt_x"/>
                                          </p:val>
                                        </p:tav>
                                      </p:tavLst>
                                    </p:anim>
                                    <p:anim calcmode="lin" valueType="num">
                                      <p:cBhvr>
                                        <p:cTn id="30" dur="500" fill="hold"/>
                                        <p:tgtEl>
                                          <p:spTgt spid="168"/>
                                        </p:tgtEl>
                                        <p:attrNameLst>
                                          <p:attrName>ppt_y</p:attrName>
                                        </p:attrNameLst>
                                      </p:cBhvr>
                                      <p:tavLst>
                                        <p:tav tm="0">
                                          <p:val>
                                            <p:strVal val="0-#ppt_h/2"/>
                                          </p:val>
                                        </p:tav>
                                        <p:tav tm="100000">
                                          <p:val>
                                            <p:strVal val="#ppt_y"/>
                                          </p:val>
                                        </p:tav>
                                      </p:tavLst>
                                    </p:anim>
                                  </p:childTnLst>
                                </p:cTn>
                              </p:par>
                            </p:childTnLst>
                          </p:cTn>
                        </p:par>
                        <p:par>
                          <p:cTn id="31" fill="hold">
                            <p:stCondLst>
                              <p:cond delay="3748"/>
                            </p:stCondLst>
                            <p:childTnLst>
                              <p:par>
                                <p:cTn id="32" nodeType="afterEffect" presetClass="entr" presetSubtype="8" presetID="2" grpId="7" fill="hold">
                                  <p:stCondLst>
                                    <p:cond delay="0"/>
                                  </p:stCondLst>
                                  <p:iterate type="lt" backwards="0">
                                    <p:tmAbs val="0"/>
                                  </p:iterate>
                                  <p:childTnLst>
                                    <p:set>
                                      <p:cBhvr>
                                        <p:cTn id="33" fill="hold"/>
                                        <p:tgtEl>
                                          <p:spTgt spid="169"/>
                                        </p:tgtEl>
                                        <p:attrNameLst>
                                          <p:attrName>style.visibility</p:attrName>
                                        </p:attrNameLst>
                                      </p:cBhvr>
                                      <p:to>
                                        <p:strVal val="visible"/>
                                      </p:to>
                                    </p:set>
                                    <p:anim calcmode="lin" valueType="num">
                                      <p:cBhvr>
                                        <p:cTn id="34" dur="1000" fill="hold"/>
                                        <p:tgtEl>
                                          <p:spTgt spid="169"/>
                                        </p:tgtEl>
                                        <p:attrNameLst>
                                          <p:attrName>ppt_x</p:attrName>
                                        </p:attrNameLst>
                                      </p:cBhvr>
                                      <p:tavLst>
                                        <p:tav tm="0">
                                          <p:val>
                                            <p:strVal val="0-#ppt_w/2"/>
                                          </p:val>
                                        </p:tav>
                                        <p:tav tm="100000">
                                          <p:val>
                                            <p:strVal val="#ppt_x"/>
                                          </p:val>
                                        </p:tav>
                                      </p:tavLst>
                                    </p:anim>
                                    <p:anim calcmode="lin" valueType="num">
                                      <p:cBhvr>
                                        <p:cTn id="35" dur="1000" fill="hold"/>
                                        <p:tgtEl>
                                          <p:spTgt spid="1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3" grpId="4"/>
      <p:bldP build="whole" bldLvl="1" animBg="1" rev="0" advAuto="0" spid="174" grpId="2"/>
      <p:bldP build="whole" bldLvl="1" animBg="1" rev="0" advAuto="0" spid="169" grpId="7"/>
      <p:bldP build="whole" bldLvl="1" animBg="1" rev="0" advAuto="0" spid="168" grpId="6"/>
      <p:bldP build="whole" bldLvl="1" animBg="1" rev="0" advAuto="0" spid="167" grpId="5"/>
      <p:bldP build="whole" bldLvl="1" animBg="1" rev="0" advAuto="0" spid="175" grpId="1"/>
      <p:bldP build="whole" bldLvl="1" animBg="1" rev="0" advAuto="0" spid="166" grpId="3"/>
    </p:bldLst>
  </p:timing>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7" name="Shape 177"/>
          <p:cNvSpPr/>
          <p:nvPr>
            <p:ph type="body" idx="4294967295"/>
          </p:nvPr>
        </p:nvSpPr>
        <p:spPr>
          <a:xfrm>
            <a:off x="1635364" y="5743229"/>
            <a:ext cx="9829124" cy="1915010"/>
          </a:xfrm>
          <a:prstGeom prst="rect">
            <a:avLst/>
          </a:prstGeom>
          <a:ln w="12700">
            <a:miter lim="400000"/>
          </a:ln>
        </p:spPr>
        <p:txBody>
          <a:bodyPr lIns="33866" tIns="33866" rIns="33866" bIns="33866" anchor="ctr"/>
          <a:lstStyle/>
          <a:p>
            <a:pPr lvl="0" marL="0" indent="0" algn="ctr" defTabSz="825500">
              <a:spcBef>
                <a:spcPts val="0"/>
              </a:spcBef>
              <a:buClrTx/>
              <a:buSzTx/>
              <a:buFontTx/>
              <a:buNone/>
              <a:defRPr sz="1800">
                <a:uFillTx/>
              </a:defRPr>
            </a:pPr>
            <a:r>
              <a:rPr b="1" spc="2070" sz="6900">
                <a:solidFill>
                  <a:srgbClr val="861001"/>
                </a:solidFill>
                <a:latin typeface="Gotham HTF"/>
                <a:ea typeface="Gotham HTF"/>
                <a:cs typeface="Gotham HTF"/>
                <a:sym typeface="Gotham HTF"/>
              </a:rPr>
              <a:t>COMMISSION</a:t>
            </a:r>
            <a:endParaRPr b="1" spc="2070" sz="6900">
              <a:solidFill>
                <a:srgbClr val="861001"/>
              </a:solidFill>
              <a:latin typeface="Gotham HTF"/>
              <a:ea typeface="Gotham HTF"/>
              <a:cs typeface="Gotham HTF"/>
              <a:sym typeface="Gotham HTF"/>
            </a:endParaRPr>
          </a:p>
          <a:p>
            <a:pPr lvl="0" marL="0" indent="0" algn="ctr" defTabSz="825500">
              <a:spcBef>
                <a:spcPts val="5300"/>
              </a:spcBef>
              <a:buClrTx/>
              <a:buSzTx/>
              <a:buFontTx/>
              <a:buNone/>
              <a:defRPr sz="1800">
                <a:uFillTx/>
              </a:defRPr>
            </a:pPr>
            <a:r>
              <a:rPr sz="2800" u="sng">
                <a:solidFill>
                  <a:srgbClr val="A6AAA9"/>
                </a:solidFill>
                <a:latin typeface="Gotham HTF Medium Condensed"/>
                <a:ea typeface="Gotham HTF Medium Condensed"/>
                <a:cs typeface="Gotham HTF Medium Condensed"/>
                <a:sym typeface="Gotham HTF Medium Condensed"/>
              </a:rPr>
              <a:t>Release</a:t>
            </a:r>
            <a:r>
              <a:rPr sz="2800">
                <a:solidFill>
                  <a:srgbClr val="A6AAA9"/>
                </a:solidFill>
                <a:latin typeface="Gotham HTF Medium Condensed"/>
                <a:ea typeface="Gotham HTF Medium Condensed"/>
                <a:cs typeface="Gotham HTF Medium Condensed"/>
                <a:sym typeface="Gotham HTF Medium Condensed"/>
              </a:rPr>
              <a:t> into our identity in Christ towards His purpose for our lives.  </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0" presetID="9" grpId="1" fill="hold">
                                  <p:stCondLst>
                                    <p:cond delay="0"/>
                                  </p:stCondLst>
                                  <p:iterate type="el" backwards="0">
                                    <p:tmAbs val="0"/>
                                  </p:iterate>
                                  <p:childTnLst>
                                    <p:set>
                                      <p:cBhvr>
                                        <p:cTn id="6" fill="hold"/>
                                        <p:tgtEl>
                                          <p:spTgt spid="177">
                                            <p:bg/>
                                          </p:spTgt>
                                        </p:tgtEl>
                                        <p:attrNameLst>
                                          <p:attrName>style.visibility</p:attrName>
                                        </p:attrNameLst>
                                      </p:cBhvr>
                                      <p:to>
                                        <p:strVal val="visible"/>
                                      </p:to>
                                    </p:set>
                                    <p:animEffect filter="dissolve" transition="in">
                                      <p:cBhvr>
                                        <p:cTn id="7" dur="1000"/>
                                        <p:tgtEl>
                                          <p:spTgt spid="177">
                                            <p:bg/>
                                          </p:spTgt>
                                        </p:tgtEl>
                                      </p:cBhvr>
                                    </p:animEffect>
                                  </p:childTnLst>
                                </p:cTn>
                              </p:par>
                              <p:par>
                                <p:cTn id="8" presetClass="entr" presetSubtype="0" presetID="9" grpId="1" fill="hold">
                                  <p:stCondLst>
                                    <p:cond delay="0"/>
                                  </p:stCondLst>
                                  <p:iterate type="el" backwards="0">
                                    <p:tmAbs val="0"/>
                                  </p:iterate>
                                  <p:childTnLst>
                                    <p:set>
                                      <p:cBhvr>
                                        <p:cTn id="9" fill="hold"/>
                                        <p:tgtEl>
                                          <p:spTgt spid="177">
                                            <p:txEl>
                                              <p:pRg st="0" end="0"/>
                                            </p:txEl>
                                          </p:spTgt>
                                        </p:tgtEl>
                                        <p:attrNameLst>
                                          <p:attrName>style.visibility</p:attrName>
                                        </p:attrNameLst>
                                      </p:cBhvr>
                                      <p:to>
                                        <p:strVal val="visible"/>
                                      </p:to>
                                    </p:set>
                                    <p:animEffect filter="dissolve" transition="in">
                                      <p:cBhvr>
                                        <p:cTn id="10" dur="1000"/>
                                        <p:tgtEl>
                                          <p:spTgt spid="177">
                                            <p:txEl>
                                              <p:pRg st="0" end="0"/>
                                            </p:txEl>
                                          </p:spTgt>
                                        </p:tgtEl>
                                      </p:cBhvr>
                                    </p:animEffect>
                                  </p:childTnLst>
                                </p:cTn>
                              </p:par>
                            </p:childTnLst>
                          </p:cTn>
                        </p:par>
                        <p:par>
                          <p:cTn id="11" fill="hold">
                            <p:stCondLst>
                              <p:cond delay="1000"/>
                            </p:stCondLst>
                            <p:childTnLst>
                              <p:par>
                                <p:cTn id="12" nodeType="afterEffect" presetClass="entr" presetSubtype="0" presetID="9" grpId="1" fill="hold">
                                  <p:stCondLst>
                                    <p:cond delay="0"/>
                                  </p:stCondLst>
                                  <p:iterate type="el" backwards="0">
                                    <p:tmAbs val="0"/>
                                  </p:iterate>
                                  <p:childTnLst>
                                    <p:set>
                                      <p:cBhvr>
                                        <p:cTn id="13" fill="hold"/>
                                        <p:tgtEl>
                                          <p:spTgt spid="177">
                                            <p:txEl>
                                              <p:pRg st="1" end="1"/>
                                            </p:txEl>
                                          </p:spTgt>
                                        </p:tgtEl>
                                        <p:attrNameLst>
                                          <p:attrName>style.visibility</p:attrName>
                                        </p:attrNameLst>
                                      </p:cBhvr>
                                      <p:to>
                                        <p:strVal val="visible"/>
                                      </p:to>
                                    </p:set>
                                    <p:animEffect filter="dissolve" transition="in">
                                      <p:cBhvr>
                                        <p:cTn id="14" dur="1000"/>
                                        <p:tgtEl>
                                          <p:spTgt spid="177">
                                            <p:txEl>
                                              <p:pRg st="1" end="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77"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9" name="Shape 179"/>
          <p:cNvSpPr/>
          <p:nvPr/>
        </p:nvSpPr>
        <p:spPr>
          <a:xfrm>
            <a:off x="6804879" y="2324799"/>
            <a:ext cx="8128001" cy="8128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80" name="Shape 180"/>
          <p:cNvSpPr/>
          <p:nvPr/>
        </p:nvSpPr>
        <p:spPr>
          <a:xfrm>
            <a:off x="7828816" y="3340799"/>
            <a:ext cx="6096001" cy="6096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BD23"/>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81" name="Shape 181"/>
          <p:cNvSpPr/>
          <p:nvPr/>
        </p:nvSpPr>
        <p:spPr>
          <a:xfrm>
            <a:off x="8844816" y="4356799"/>
            <a:ext cx="4064002" cy="4064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E6A10"/>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82" name="Shape 182"/>
          <p:cNvSpPr/>
          <p:nvPr/>
        </p:nvSpPr>
        <p:spPr>
          <a:xfrm>
            <a:off x="9860816" y="5372799"/>
            <a:ext cx="2032001" cy="2032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1001"/>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83" name="Shape 183"/>
          <p:cNvSpPr/>
          <p:nvPr>
            <p:ph type="body" idx="4294967295"/>
          </p:nvPr>
        </p:nvSpPr>
        <p:spPr>
          <a:xfrm>
            <a:off x="721266" y="5916029"/>
            <a:ext cx="7341015" cy="3063765"/>
          </a:xfrm>
          <a:prstGeom prst="rect">
            <a:avLst/>
          </a:prstGeom>
          <a:ln w="12700">
            <a:miter lim="400000"/>
          </a:ln>
        </p:spPr>
        <p:txBody>
          <a:bodyPr lIns="33866" tIns="33866" rIns="33866" bIns="33866" anchor="ctr"/>
          <a:lstStyle/>
          <a:p>
            <a:pPr lvl="0" marL="0" indent="0" defTabSz="825500">
              <a:spcBef>
                <a:spcPts val="0"/>
              </a:spcBef>
              <a:buClrTx/>
              <a:buSzTx/>
              <a:buFontTx/>
              <a:buNone/>
              <a:defRPr sz="1800">
                <a:uFillTx/>
              </a:defRPr>
            </a:pPr>
            <a:r>
              <a:rPr b="1" spc="2100" sz="7000">
                <a:solidFill>
                  <a:srgbClr val="861001"/>
                </a:solidFill>
                <a:latin typeface="Gotham HTF"/>
                <a:ea typeface="Gotham HTF"/>
                <a:cs typeface="Gotham HTF"/>
                <a:sym typeface="Gotham HTF"/>
              </a:rPr>
              <a:t>OUR FOCUS</a:t>
            </a:r>
            <a:endParaRPr b="1" spc="2100" sz="7000">
              <a:solidFill>
                <a:srgbClr val="861001"/>
              </a:solidFill>
              <a:latin typeface="Gotham HTF"/>
              <a:ea typeface="Gotham HTF"/>
              <a:cs typeface="Gotham HTF"/>
              <a:sym typeface="Gotham HTF"/>
            </a:endParaRPr>
          </a:p>
          <a:p>
            <a:pPr lvl="0" marL="0" indent="0" defTabSz="825500">
              <a:spcBef>
                <a:spcPts val="5300"/>
              </a:spcBef>
              <a:buClrTx/>
              <a:buSzTx/>
              <a:buFontTx/>
              <a:buNone/>
              <a:defRPr sz="1800">
                <a:uFillTx/>
              </a:defRPr>
            </a:pPr>
            <a:r>
              <a:rPr sz="2800">
                <a:solidFill>
                  <a:srgbClr val="A6AAA9"/>
                </a:solidFill>
                <a:latin typeface="Gotham HTF Medium Condensed"/>
                <a:ea typeface="Gotham HTF Medium Condensed"/>
                <a:cs typeface="Gotham HTF Medium Condensed"/>
                <a:sym typeface="Gotham HTF Medium Condensed"/>
              </a:rPr>
              <a:t>We hone in on our commission first to our local community.</a:t>
            </a:r>
          </a:p>
        </p:txBody>
      </p:sp>
      <p:sp>
        <p:nvSpPr>
          <p:cNvPr id="184" name="Shape 184"/>
          <p:cNvSpPr/>
          <p:nvPr/>
        </p:nvSpPr>
        <p:spPr>
          <a:xfrm>
            <a:off x="7992594" y="3477384"/>
            <a:ext cx="2829963" cy="2829963"/>
          </a:xfrm>
          <a:prstGeom prst="line">
            <a:avLst/>
          </a:prstGeom>
          <a:ln w="101600">
            <a:solidFill>
              <a:srgbClr val="65DA10"/>
            </a:solidFill>
            <a:miter lim="400000"/>
            <a:tailEnd type="triangle"/>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85" name="Shape 185"/>
          <p:cNvSpPr/>
          <p:nvPr/>
        </p:nvSpPr>
        <p:spPr>
          <a:xfrm>
            <a:off x="7457286" y="3690906"/>
            <a:ext cx="1753194"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LEADERSHIP</a:t>
            </a:r>
          </a:p>
        </p:txBody>
      </p:sp>
      <p:sp>
        <p:nvSpPr>
          <p:cNvPr id="186" name="Shape 186"/>
          <p:cNvSpPr/>
          <p:nvPr/>
        </p:nvSpPr>
        <p:spPr>
          <a:xfrm>
            <a:off x="8060834" y="4530373"/>
            <a:ext cx="1879432" cy="358987"/>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DISCIPLESHIP</a:t>
            </a:r>
          </a:p>
        </p:txBody>
      </p:sp>
      <p:sp>
        <p:nvSpPr>
          <p:cNvPr id="187" name="Shape 187"/>
          <p:cNvSpPr/>
          <p:nvPr/>
        </p:nvSpPr>
        <p:spPr>
          <a:xfrm>
            <a:off x="8524554" y="5369840"/>
            <a:ext cx="2285324" cy="358987"/>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CONGREGATION</a:t>
            </a:r>
          </a:p>
        </p:txBody>
      </p:sp>
      <p:sp>
        <p:nvSpPr>
          <p:cNvPr id="188" name="Shape 188"/>
          <p:cNvSpPr/>
          <p:nvPr/>
        </p:nvSpPr>
        <p:spPr>
          <a:xfrm>
            <a:off x="9506000" y="6209306"/>
            <a:ext cx="2725760"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LOCAL COMMUNITY</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0" presetID="9" grpId="1" fill="hold">
                                  <p:stCondLst>
                                    <p:cond delay="0"/>
                                  </p:stCondLst>
                                  <p:iterate type="el" backwards="0">
                                    <p:tmAbs val="0"/>
                                  </p:iterate>
                                  <p:childTnLst>
                                    <p:set>
                                      <p:cBhvr>
                                        <p:cTn id="6" fill="hold"/>
                                        <p:tgtEl>
                                          <p:spTgt spid="183">
                                            <p:bg/>
                                          </p:spTgt>
                                        </p:tgtEl>
                                        <p:attrNameLst>
                                          <p:attrName>style.visibility</p:attrName>
                                        </p:attrNameLst>
                                      </p:cBhvr>
                                      <p:to>
                                        <p:strVal val="visible"/>
                                      </p:to>
                                    </p:set>
                                    <p:animEffect filter="dissolve" transition="in">
                                      <p:cBhvr>
                                        <p:cTn id="7" dur="1000"/>
                                        <p:tgtEl>
                                          <p:spTgt spid="183">
                                            <p:bg/>
                                          </p:spTgt>
                                        </p:tgtEl>
                                      </p:cBhvr>
                                    </p:animEffect>
                                  </p:childTnLst>
                                </p:cTn>
                              </p:par>
                              <p:par>
                                <p:cTn id="8" presetClass="entr" presetSubtype="0" presetID="9" grpId="1" fill="hold">
                                  <p:stCondLst>
                                    <p:cond delay="0"/>
                                  </p:stCondLst>
                                  <p:iterate type="el" backwards="0">
                                    <p:tmAbs val="0"/>
                                  </p:iterate>
                                  <p:childTnLst>
                                    <p:set>
                                      <p:cBhvr>
                                        <p:cTn id="9" fill="hold"/>
                                        <p:tgtEl>
                                          <p:spTgt spid="183">
                                            <p:txEl>
                                              <p:pRg st="0" end="0"/>
                                            </p:txEl>
                                          </p:spTgt>
                                        </p:tgtEl>
                                        <p:attrNameLst>
                                          <p:attrName>style.visibility</p:attrName>
                                        </p:attrNameLst>
                                      </p:cBhvr>
                                      <p:to>
                                        <p:strVal val="visible"/>
                                      </p:to>
                                    </p:set>
                                    <p:animEffect filter="dissolve" transition="in">
                                      <p:cBhvr>
                                        <p:cTn id="10" dur="1000"/>
                                        <p:tgtEl>
                                          <p:spTgt spid="183">
                                            <p:txEl>
                                              <p:pRg st="0" end="0"/>
                                            </p:txEl>
                                          </p:spTgt>
                                        </p:tgtEl>
                                      </p:cBhvr>
                                    </p:animEffect>
                                  </p:childTnLst>
                                </p:cTn>
                              </p:par>
                            </p:childTnLst>
                          </p:cTn>
                        </p:par>
                        <p:par>
                          <p:cTn id="11" fill="hold">
                            <p:stCondLst>
                              <p:cond delay="1000"/>
                            </p:stCondLst>
                            <p:childTnLst>
                              <p:par>
                                <p:cTn id="12" nodeType="afterEffect" presetClass="entr" presetSubtype="0" presetID="9" grpId="1" fill="hold">
                                  <p:stCondLst>
                                    <p:cond delay="0"/>
                                  </p:stCondLst>
                                  <p:iterate type="el" backwards="0">
                                    <p:tmAbs val="0"/>
                                  </p:iterate>
                                  <p:childTnLst>
                                    <p:set>
                                      <p:cBhvr>
                                        <p:cTn id="13" fill="hold"/>
                                        <p:tgtEl>
                                          <p:spTgt spid="183">
                                            <p:txEl>
                                              <p:pRg st="1" end="1"/>
                                            </p:txEl>
                                          </p:spTgt>
                                        </p:tgtEl>
                                        <p:attrNameLst>
                                          <p:attrName>style.visibility</p:attrName>
                                        </p:attrNameLst>
                                      </p:cBhvr>
                                      <p:to>
                                        <p:strVal val="visible"/>
                                      </p:to>
                                    </p:set>
                                    <p:animEffect filter="dissolve" transition="in">
                                      <p:cBhvr>
                                        <p:cTn id="14" dur="1000"/>
                                        <p:tgtEl>
                                          <p:spTgt spid="18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nodeType="clickEffect" presetClass="entr" presetSubtype="16" presetID="9" grpId="2" fill="hold">
                                  <p:stCondLst>
                                    <p:cond delay="0"/>
                                  </p:stCondLst>
                                  <p:iterate type="el" backwards="0">
                                    <p:tmAbs val="0"/>
                                  </p:iterate>
                                  <p:childTnLst>
                                    <p:set>
                                      <p:cBhvr>
                                        <p:cTn id="18" fill="hold"/>
                                        <p:tgtEl>
                                          <p:spTgt spid="179"/>
                                        </p:tgtEl>
                                        <p:attrNameLst>
                                          <p:attrName>style.visibility</p:attrName>
                                        </p:attrNameLst>
                                      </p:cBhvr>
                                      <p:to>
                                        <p:strVal val="visible"/>
                                      </p:to>
                                    </p:set>
                                    <p:animEffect filter="dissolve(in)" transition="in">
                                      <p:cBhvr>
                                        <p:cTn id="19" dur="750"/>
                                        <p:tgtEl>
                                          <p:spTgt spid="179"/>
                                        </p:tgtEl>
                                      </p:cBhvr>
                                    </p:animEffect>
                                  </p:childTnLst>
                                </p:cTn>
                              </p:par>
                            </p:childTnLst>
                          </p:cTn>
                        </p:par>
                        <p:par>
                          <p:cTn id="20" fill="hold">
                            <p:stCondLst>
                              <p:cond delay="750"/>
                            </p:stCondLst>
                            <p:childTnLst>
                              <p:par>
                                <p:cTn id="21" nodeType="afterEffect" presetClass="entr" presetSubtype="16" presetID="9" grpId="3" fill="hold">
                                  <p:stCondLst>
                                    <p:cond delay="0"/>
                                  </p:stCondLst>
                                  <p:iterate type="el" backwards="0">
                                    <p:tmAbs val="0"/>
                                  </p:iterate>
                                  <p:childTnLst>
                                    <p:set>
                                      <p:cBhvr>
                                        <p:cTn id="22" fill="hold"/>
                                        <p:tgtEl>
                                          <p:spTgt spid="180"/>
                                        </p:tgtEl>
                                        <p:attrNameLst>
                                          <p:attrName>style.visibility</p:attrName>
                                        </p:attrNameLst>
                                      </p:cBhvr>
                                      <p:to>
                                        <p:strVal val="visible"/>
                                      </p:to>
                                    </p:set>
                                    <p:animEffect filter="dissolve(in)" transition="in">
                                      <p:cBhvr>
                                        <p:cTn id="23" dur="750"/>
                                        <p:tgtEl>
                                          <p:spTgt spid="180"/>
                                        </p:tgtEl>
                                      </p:cBhvr>
                                    </p:animEffect>
                                  </p:childTnLst>
                                </p:cTn>
                              </p:par>
                            </p:childTnLst>
                          </p:cTn>
                        </p:par>
                        <p:par>
                          <p:cTn id="24" fill="hold">
                            <p:stCondLst>
                              <p:cond delay="1500"/>
                            </p:stCondLst>
                            <p:childTnLst>
                              <p:par>
                                <p:cTn id="25" nodeType="afterEffect" presetClass="entr" presetSubtype="16" presetID="9" grpId="4" fill="hold">
                                  <p:stCondLst>
                                    <p:cond delay="0"/>
                                  </p:stCondLst>
                                  <p:iterate type="el" backwards="0">
                                    <p:tmAbs val="0"/>
                                  </p:iterate>
                                  <p:childTnLst>
                                    <p:set>
                                      <p:cBhvr>
                                        <p:cTn id="26" fill="hold"/>
                                        <p:tgtEl>
                                          <p:spTgt spid="181"/>
                                        </p:tgtEl>
                                        <p:attrNameLst>
                                          <p:attrName>style.visibility</p:attrName>
                                        </p:attrNameLst>
                                      </p:cBhvr>
                                      <p:to>
                                        <p:strVal val="visible"/>
                                      </p:to>
                                    </p:set>
                                    <p:animEffect filter="dissolve(in)" transition="in">
                                      <p:cBhvr>
                                        <p:cTn id="27" dur="750"/>
                                        <p:tgtEl>
                                          <p:spTgt spid="181"/>
                                        </p:tgtEl>
                                      </p:cBhvr>
                                    </p:animEffect>
                                  </p:childTnLst>
                                </p:cTn>
                              </p:par>
                            </p:childTnLst>
                          </p:cTn>
                        </p:par>
                        <p:par>
                          <p:cTn id="28" fill="hold">
                            <p:stCondLst>
                              <p:cond delay="2250"/>
                            </p:stCondLst>
                            <p:childTnLst>
                              <p:par>
                                <p:cTn id="29" nodeType="afterEffect" presetClass="entr" presetSubtype="16" presetID="9" grpId="5" fill="hold">
                                  <p:stCondLst>
                                    <p:cond delay="0"/>
                                  </p:stCondLst>
                                  <p:iterate type="el" backwards="0">
                                    <p:tmAbs val="0"/>
                                  </p:iterate>
                                  <p:childTnLst>
                                    <p:set>
                                      <p:cBhvr>
                                        <p:cTn id="30" fill="hold"/>
                                        <p:tgtEl>
                                          <p:spTgt spid="182"/>
                                        </p:tgtEl>
                                        <p:attrNameLst>
                                          <p:attrName>style.visibility</p:attrName>
                                        </p:attrNameLst>
                                      </p:cBhvr>
                                      <p:to>
                                        <p:strVal val="visible"/>
                                      </p:to>
                                    </p:set>
                                    <p:animEffect filter="dissolve(in)" transition="in">
                                      <p:cBhvr>
                                        <p:cTn id="31" dur="750"/>
                                        <p:tgtEl>
                                          <p:spTgt spid="182"/>
                                        </p:tgtEl>
                                      </p:cBhvr>
                                    </p:animEffect>
                                  </p:childTnLst>
                                </p:cTn>
                              </p:par>
                            </p:childTnLst>
                          </p:cTn>
                        </p:par>
                      </p:childTnLst>
                    </p:cTn>
                  </p:par>
                  <p:par>
                    <p:cTn id="32" fill="hold">
                      <p:stCondLst>
                        <p:cond delay="indefinite"/>
                      </p:stCondLst>
                      <p:childTnLst>
                        <p:par>
                          <p:cTn id="33" fill="hold">
                            <p:stCondLst>
                              <p:cond delay="0"/>
                            </p:stCondLst>
                            <p:childTnLst>
                              <p:par>
                                <p:cTn id="34" nodeType="clickEffect" presetClass="entr" presetSubtype="16" presetID="9" grpId="6" fill="hold">
                                  <p:stCondLst>
                                    <p:cond delay="0"/>
                                  </p:stCondLst>
                                  <p:iterate type="el" backwards="0">
                                    <p:tmAbs val="0"/>
                                  </p:iterate>
                                  <p:childTnLst>
                                    <p:set>
                                      <p:cBhvr>
                                        <p:cTn id="35" fill="hold"/>
                                        <p:tgtEl>
                                          <p:spTgt spid="185"/>
                                        </p:tgtEl>
                                        <p:attrNameLst>
                                          <p:attrName>style.visibility</p:attrName>
                                        </p:attrNameLst>
                                      </p:cBhvr>
                                      <p:to>
                                        <p:strVal val="visible"/>
                                      </p:to>
                                    </p:set>
                                    <p:animEffect filter="dissolve(in)" transition="in">
                                      <p:cBhvr>
                                        <p:cTn id="36" dur="750"/>
                                        <p:tgtEl>
                                          <p:spTgt spid="185"/>
                                        </p:tgtEl>
                                      </p:cBhvr>
                                    </p:animEffect>
                                  </p:childTnLst>
                                </p:cTn>
                              </p:par>
                            </p:childTnLst>
                          </p:cTn>
                        </p:par>
                      </p:childTnLst>
                    </p:cTn>
                  </p:par>
                  <p:par>
                    <p:cTn id="37" fill="hold">
                      <p:stCondLst>
                        <p:cond delay="indefinite"/>
                      </p:stCondLst>
                      <p:childTnLst>
                        <p:par>
                          <p:cTn id="38" fill="hold">
                            <p:stCondLst>
                              <p:cond delay="0"/>
                            </p:stCondLst>
                            <p:childTnLst>
                              <p:par>
                                <p:cTn id="39" nodeType="clickEffect" presetClass="entr" presetSubtype="16" presetID="9" grpId="7" fill="hold">
                                  <p:stCondLst>
                                    <p:cond delay="0"/>
                                  </p:stCondLst>
                                  <p:iterate type="el" backwards="0">
                                    <p:tmAbs val="0"/>
                                  </p:iterate>
                                  <p:childTnLst>
                                    <p:set>
                                      <p:cBhvr>
                                        <p:cTn id="40" fill="hold"/>
                                        <p:tgtEl>
                                          <p:spTgt spid="186"/>
                                        </p:tgtEl>
                                        <p:attrNameLst>
                                          <p:attrName>style.visibility</p:attrName>
                                        </p:attrNameLst>
                                      </p:cBhvr>
                                      <p:to>
                                        <p:strVal val="visible"/>
                                      </p:to>
                                    </p:set>
                                    <p:animEffect filter="dissolve(in)" transition="in">
                                      <p:cBhvr>
                                        <p:cTn id="41" dur="750"/>
                                        <p:tgtEl>
                                          <p:spTgt spid="186"/>
                                        </p:tgtEl>
                                      </p:cBhvr>
                                    </p:animEffect>
                                  </p:childTnLst>
                                </p:cTn>
                              </p:par>
                            </p:childTnLst>
                          </p:cTn>
                        </p:par>
                      </p:childTnLst>
                    </p:cTn>
                  </p:par>
                  <p:par>
                    <p:cTn id="42" fill="hold">
                      <p:stCondLst>
                        <p:cond delay="indefinite"/>
                      </p:stCondLst>
                      <p:childTnLst>
                        <p:par>
                          <p:cTn id="43" fill="hold">
                            <p:stCondLst>
                              <p:cond delay="0"/>
                            </p:stCondLst>
                            <p:childTnLst>
                              <p:par>
                                <p:cTn id="44" nodeType="clickEffect" presetClass="entr" presetSubtype="16" presetID="9" grpId="8" fill="hold">
                                  <p:stCondLst>
                                    <p:cond delay="0"/>
                                  </p:stCondLst>
                                  <p:iterate type="el" backwards="0">
                                    <p:tmAbs val="0"/>
                                  </p:iterate>
                                  <p:childTnLst>
                                    <p:set>
                                      <p:cBhvr>
                                        <p:cTn id="45" fill="hold"/>
                                        <p:tgtEl>
                                          <p:spTgt spid="187"/>
                                        </p:tgtEl>
                                        <p:attrNameLst>
                                          <p:attrName>style.visibility</p:attrName>
                                        </p:attrNameLst>
                                      </p:cBhvr>
                                      <p:to>
                                        <p:strVal val="visible"/>
                                      </p:to>
                                    </p:set>
                                    <p:animEffect filter="dissolve(in)" transition="in">
                                      <p:cBhvr>
                                        <p:cTn id="46" dur="750"/>
                                        <p:tgtEl>
                                          <p:spTgt spid="187"/>
                                        </p:tgtEl>
                                      </p:cBhvr>
                                    </p:animEffect>
                                  </p:childTnLst>
                                </p:cTn>
                              </p:par>
                            </p:childTnLst>
                          </p:cTn>
                        </p:par>
                      </p:childTnLst>
                    </p:cTn>
                  </p:par>
                  <p:par>
                    <p:cTn id="47" fill="hold">
                      <p:stCondLst>
                        <p:cond delay="indefinite"/>
                      </p:stCondLst>
                      <p:childTnLst>
                        <p:par>
                          <p:cTn id="48" fill="hold">
                            <p:stCondLst>
                              <p:cond delay="0"/>
                            </p:stCondLst>
                            <p:childTnLst>
                              <p:par>
                                <p:cTn id="49" nodeType="clickEffect" presetClass="entr" presetSubtype="16" presetID="9" grpId="9" fill="hold">
                                  <p:stCondLst>
                                    <p:cond delay="0"/>
                                  </p:stCondLst>
                                  <p:iterate type="el" backwards="0">
                                    <p:tmAbs val="0"/>
                                  </p:iterate>
                                  <p:childTnLst>
                                    <p:set>
                                      <p:cBhvr>
                                        <p:cTn id="50" fill="hold"/>
                                        <p:tgtEl>
                                          <p:spTgt spid="188"/>
                                        </p:tgtEl>
                                        <p:attrNameLst>
                                          <p:attrName>style.visibility</p:attrName>
                                        </p:attrNameLst>
                                      </p:cBhvr>
                                      <p:to>
                                        <p:strVal val="visible"/>
                                      </p:to>
                                    </p:set>
                                    <p:animEffect filter="dissolve(in)" transition="in">
                                      <p:cBhvr>
                                        <p:cTn id="51" dur="750"/>
                                        <p:tgtEl>
                                          <p:spTgt spid="188"/>
                                        </p:tgtEl>
                                      </p:cBhvr>
                                    </p:animEffect>
                                  </p:childTnLst>
                                </p:cTn>
                              </p:par>
                            </p:childTnLst>
                          </p:cTn>
                        </p:par>
                      </p:childTnLst>
                    </p:cTn>
                  </p:par>
                  <p:par>
                    <p:cTn id="52" fill="hold">
                      <p:stCondLst>
                        <p:cond delay="indefinite"/>
                      </p:stCondLst>
                      <p:childTnLst>
                        <p:par>
                          <p:cTn id="53" fill="hold">
                            <p:stCondLst>
                              <p:cond delay="0"/>
                            </p:stCondLst>
                            <p:childTnLst>
                              <p:par>
                                <p:cTn id="54" nodeType="clickEffect" presetClass="entr" presetSubtype="32" presetID="23" grpId="10" fill="hold">
                                  <p:stCondLst>
                                    <p:cond delay="0"/>
                                  </p:stCondLst>
                                  <p:iterate type="el" backwards="0">
                                    <p:tmAbs val="0"/>
                                  </p:iterate>
                                  <p:childTnLst>
                                    <p:set>
                                      <p:cBhvr>
                                        <p:cTn id="55" fill="hold"/>
                                        <p:tgtEl>
                                          <p:spTgt spid="184"/>
                                        </p:tgtEl>
                                        <p:attrNameLst>
                                          <p:attrName>style.visibility</p:attrName>
                                        </p:attrNameLst>
                                      </p:cBhvr>
                                      <p:to>
                                        <p:strVal val="visible"/>
                                      </p:to>
                                    </p:set>
                                    <p:anim calcmode="lin" valueType="num">
                                      <p:cBhvr>
                                        <p:cTn id="56" dur="500" fill="hold"/>
                                        <p:tgtEl>
                                          <p:spTgt spid="184"/>
                                        </p:tgtEl>
                                        <p:attrNameLst>
                                          <p:attrName>ppt_w</p:attrName>
                                        </p:attrNameLst>
                                      </p:cBhvr>
                                      <p:tavLst>
                                        <p:tav tm="0">
                                          <p:val>
                                            <p:fltVal val="0"/>
                                          </p:val>
                                        </p:tav>
                                        <p:tav tm="100000">
                                          <p:val>
                                            <p:strVal val="#ppt_w"/>
                                          </p:val>
                                        </p:tav>
                                      </p:tavLst>
                                    </p:anim>
                                    <p:anim calcmode="lin" valueType="num">
                                      <p:cBhvr>
                                        <p:cTn id="57" dur="500" fill="hold"/>
                                        <p:tgtEl>
                                          <p:spTgt spid="18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7" grpId="8"/>
      <p:bldP build="whole" bldLvl="1" animBg="1" rev="0" advAuto="0" spid="186" grpId="7"/>
      <p:bldP build="whole" bldLvl="1" animBg="1" rev="0" advAuto="0" spid="188" grpId="9"/>
      <p:bldP build="whole" bldLvl="1" animBg="1" rev="0" advAuto="0" spid="180" grpId="3"/>
      <p:bldP build="whole" bldLvl="1" animBg="1" rev="0" advAuto="0" spid="182" grpId="5"/>
      <p:bldP build="whole" bldLvl="1" animBg="1" rev="0" advAuto="0" spid="184" grpId="10"/>
      <p:bldP build="whole" bldLvl="1" animBg="1" rev="0" advAuto="0" spid="179" grpId="2"/>
      <p:bldP build="whole" bldLvl="1" animBg="1" rev="0" advAuto="0" spid="185" grpId="6"/>
      <p:bldP build="p" bldLvl="5" animBg="1" rev="0" advAuto="0" spid="183" grpId="1"/>
      <p:bldP build="whole" bldLvl="1" animBg="1" rev="0" advAuto="0" spid="181" grpId="4"/>
    </p:bldLst>
  </p:timing>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90" name="Shape 190"/>
          <p:cNvSpPr/>
          <p:nvPr/>
        </p:nvSpPr>
        <p:spPr>
          <a:xfrm>
            <a:off x="-1460721" y="-1260801"/>
            <a:ext cx="8128001" cy="8128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91" name="Shape 191"/>
          <p:cNvSpPr/>
          <p:nvPr/>
        </p:nvSpPr>
        <p:spPr>
          <a:xfrm>
            <a:off x="-436784" y="-244801"/>
            <a:ext cx="6096001" cy="6096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BD23"/>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92" name="Shape 192"/>
          <p:cNvSpPr/>
          <p:nvPr/>
        </p:nvSpPr>
        <p:spPr>
          <a:xfrm>
            <a:off x="579216" y="771199"/>
            <a:ext cx="4064001" cy="4064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E6A10"/>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93" name="Shape 193"/>
          <p:cNvSpPr/>
          <p:nvPr/>
        </p:nvSpPr>
        <p:spPr>
          <a:xfrm>
            <a:off x="1595216" y="1787199"/>
            <a:ext cx="2032001" cy="2032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1001"/>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94" name="Shape 194"/>
          <p:cNvSpPr/>
          <p:nvPr>
            <p:ph type="body" idx="4294967295"/>
          </p:nvPr>
        </p:nvSpPr>
        <p:spPr>
          <a:xfrm>
            <a:off x="717973" y="5913120"/>
            <a:ext cx="8782861" cy="3108958"/>
          </a:xfrm>
          <a:prstGeom prst="rect">
            <a:avLst/>
          </a:prstGeom>
          <a:ln w="12700">
            <a:miter lim="400000"/>
          </a:ln>
        </p:spPr>
        <p:txBody>
          <a:bodyPr lIns="33866" tIns="33866" rIns="33866" bIns="33866" anchor="ctr"/>
          <a:lstStyle/>
          <a:p>
            <a:pPr lvl="0" marL="0" indent="0" defTabSz="825500">
              <a:spcBef>
                <a:spcPts val="0"/>
              </a:spcBef>
              <a:buClrTx/>
              <a:buSzTx/>
              <a:buFontTx/>
              <a:buNone/>
              <a:defRPr sz="1800">
                <a:uFillTx/>
              </a:defRPr>
            </a:pPr>
            <a:r>
              <a:rPr b="1" spc="2100" sz="7000">
                <a:solidFill>
                  <a:srgbClr val="861001"/>
                </a:solidFill>
                <a:latin typeface="Gotham HTF"/>
                <a:ea typeface="Gotham HTF"/>
                <a:cs typeface="Gotham HTF"/>
                <a:sym typeface="Gotham HTF"/>
              </a:rPr>
              <a:t>SENT OUT</a:t>
            </a:r>
            <a:endParaRPr b="1" spc="2100" sz="7000">
              <a:solidFill>
                <a:srgbClr val="861001"/>
              </a:solidFill>
              <a:latin typeface="Gotham HTF"/>
              <a:ea typeface="Gotham HTF"/>
              <a:cs typeface="Gotham HTF"/>
              <a:sym typeface="Gotham HTF"/>
            </a:endParaRPr>
          </a:p>
          <a:p>
            <a:pPr lvl="0" marL="0" indent="0" defTabSz="825500">
              <a:spcBef>
                <a:spcPts val="5300"/>
              </a:spcBef>
              <a:buClrTx/>
              <a:buSzTx/>
              <a:buFontTx/>
              <a:buNone/>
              <a:defRPr sz="1800">
                <a:uFillTx/>
              </a:defRPr>
            </a:pPr>
            <a:r>
              <a:rPr sz="2800">
                <a:solidFill>
                  <a:srgbClr val="A6AAA9"/>
                </a:solidFill>
                <a:latin typeface="Gotham HTF Medium Condensed"/>
                <a:ea typeface="Gotham HTF Medium Condensed"/>
                <a:cs typeface="Gotham HTF Medium Condensed"/>
                <a:sym typeface="Gotham HTF Medium Condensed"/>
              </a:rPr>
              <a:t>Then seek to raise and release leaders of our community.</a:t>
            </a:r>
          </a:p>
        </p:txBody>
      </p:sp>
      <p:cxnSp>
        <p:nvCxnSpPr>
          <p:cNvPr id="195" name="Connector 195"/>
          <p:cNvCxnSpPr>
            <a:stCxn id="199" idx="0"/>
            <a:endCxn id="200" idx="0"/>
          </p:cNvCxnSpPr>
          <p:nvPr/>
        </p:nvCxnSpPr>
        <p:spPr>
          <a:xfrm>
            <a:off x="2603279" y="2803199"/>
            <a:ext cx="1203138" cy="748801"/>
          </a:xfrm>
          <a:prstGeom prst="straightConnector1">
            <a:avLst/>
          </a:prstGeom>
          <a:ln w="101600">
            <a:solidFill>
              <a:srgbClr val="A9A9A9"/>
            </a:solidFill>
            <a:miter lim="400000"/>
            <a:tailEnd type="triangle"/>
          </a:ln>
        </p:spPr>
      </p:cxnSp>
      <p:cxnSp>
        <p:nvCxnSpPr>
          <p:cNvPr id="196" name="Connector 196"/>
          <p:cNvCxnSpPr>
            <a:stCxn id="200" idx="0"/>
            <a:endCxn id="201" idx="0"/>
          </p:cNvCxnSpPr>
          <p:nvPr/>
        </p:nvCxnSpPr>
        <p:spPr>
          <a:xfrm>
            <a:off x="3806416" y="3551999"/>
            <a:ext cx="787734" cy="748801"/>
          </a:xfrm>
          <a:prstGeom prst="straightConnector1">
            <a:avLst/>
          </a:prstGeom>
          <a:ln w="101600">
            <a:solidFill>
              <a:srgbClr val="A9A9A9"/>
            </a:solidFill>
            <a:miter lim="400000"/>
            <a:tailEnd type="triangle"/>
          </a:ln>
        </p:spPr>
      </p:cxnSp>
      <p:cxnSp>
        <p:nvCxnSpPr>
          <p:cNvPr id="197" name="Connector 197"/>
          <p:cNvCxnSpPr>
            <a:stCxn id="201" idx="0"/>
            <a:endCxn id="202" idx="0"/>
          </p:cNvCxnSpPr>
          <p:nvPr/>
        </p:nvCxnSpPr>
        <p:spPr>
          <a:xfrm>
            <a:off x="4594149" y="4300799"/>
            <a:ext cx="830935" cy="748802"/>
          </a:xfrm>
          <a:prstGeom prst="straightConnector1">
            <a:avLst/>
          </a:prstGeom>
          <a:ln w="101600">
            <a:solidFill>
              <a:srgbClr val="A9A9A9"/>
            </a:solidFill>
            <a:miter lim="400000"/>
            <a:tailEnd type="triangle"/>
          </a:ln>
        </p:spPr>
      </p:cxnSp>
      <p:sp>
        <p:nvSpPr>
          <p:cNvPr id="198" name="Shape 198"/>
          <p:cNvSpPr/>
          <p:nvPr/>
        </p:nvSpPr>
        <p:spPr>
          <a:xfrm flipH="1" flipV="1">
            <a:off x="2850360" y="2750228"/>
            <a:ext cx="2873966" cy="2603163"/>
          </a:xfrm>
          <a:prstGeom prst="line">
            <a:avLst/>
          </a:prstGeom>
          <a:ln w="101600">
            <a:solidFill>
              <a:srgbClr val="65DA10"/>
            </a:solidFill>
            <a:miter lim="400000"/>
            <a:tailEnd type="triangle"/>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99" name="Shape 199"/>
          <p:cNvSpPr/>
          <p:nvPr/>
        </p:nvSpPr>
        <p:spPr>
          <a:xfrm>
            <a:off x="1240400" y="2623706"/>
            <a:ext cx="2725759"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LOCAL COMMUNITY</a:t>
            </a:r>
          </a:p>
        </p:txBody>
      </p:sp>
      <p:sp>
        <p:nvSpPr>
          <p:cNvPr id="200" name="Shape 200"/>
          <p:cNvSpPr/>
          <p:nvPr/>
        </p:nvSpPr>
        <p:spPr>
          <a:xfrm>
            <a:off x="2663754" y="3372506"/>
            <a:ext cx="2285324"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CONGREGATION</a:t>
            </a:r>
          </a:p>
        </p:txBody>
      </p:sp>
      <p:sp>
        <p:nvSpPr>
          <p:cNvPr id="201" name="Shape 201"/>
          <p:cNvSpPr/>
          <p:nvPr/>
        </p:nvSpPr>
        <p:spPr>
          <a:xfrm>
            <a:off x="3654434" y="4121306"/>
            <a:ext cx="1879431"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DISCIPLESHIP</a:t>
            </a:r>
          </a:p>
        </p:txBody>
      </p:sp>
      <p:sp>
        <p:nvSpPr>
          <p:cNvPr id="202" name="Shape 202"/>
          <p:cNvSpPr/>
          <p:nvPr/>
        </p:nvSpPr>
        <p:spPr>
          <a:xfrm>
            <a:off x="4548486" y="4870106"/>
            <a:ext cx="1753194"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LEADERSHIP</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0" presetID="9" grpId="1" fill="hold">
                                  <p:stCondLst>
                                    <p:cond delay="0"/>
                                  </p:stCondLst>
                                  <p:iterate type="el" backwards="0">
                                    <p:tmAbs val="0"/>
                                  </p:iterate>
                                  <p:childTnLst>
                                    <p:set>
                                      <p:cBhvr>
                                        <p:cTn id="6" fill="hold"/>
                                        <p:tgtEl>
                                          <p:spTgt spid="194">
                                            <p:bg/>
                                          </p:spTgt>
                                        </p:tgtEl>
                                        <p:attrNameLst>
                                          <p:attrName>style.visibility</p:attrName>
                                        </p:attrNameLst>
                                      </p:cBhvr>
                                      <p:to>
                                        <p:strVal val="visible"/>
                                      </p:to>
                                    </p:set>
                                    <p:animEffect filter="dissolve" transition="in">
                                      <p:cBhvr>
                                        <p:cTn id="7" dur="1000"/>
                                        <p:tgtEl>
                                          <p:spTgt spid="194">
                                            <p:bg/>
                                          </p:spTgt>
                                        </p:tgtEl>
                                      </p:cBhvr>
                                    </p:animEffect>
                                  </p:childTnLst>
                                </p:cTn>
                              </p:par>
                              <p:par>
                                <p:cTn id="8" presetClass="entr" presetSubtype="0" presetID="9" grpId="1" fill="hold">
                                  <p:stCondLst>
                                    <p:cond delay="0"/>
                                  </p:stCondLst>
                                  <p:iterate type="el" backwards="0">
                                    <p:tmAbs val="0"/>
                                  </p:iterate>
                                  <p:childTnLst>
                                    <p:set>
                                      <p:cBhvr>
                                        <p:cTn id="9" fill="hold"/>
                                        <p:tgtEl>
                                          <p:spTgt spid="194">
                                            <p:txEl>
                                              <p:pRg st="0" end="0"/>
                                            </p:txEl>
                                          </p:spTgt>
                                        </p:tgtEl>
                                        <p:attrNameLst>
                                          <p:attrName>style.visibility</p:attrName>
                                        </p:attrNameLst>
                                      </p:cBhvr>
                                      <p:to>
                                        <p:strVal val="visible"/>
                                      </p:to>
                                    </p:set>
                                    <p:animEffect filter="dissolve" transition="in">
                                      <p:cBhvr>
                                        <p:cTn id="10" dur="1000"/>
                                        <p:tgtEl>
                                          <p:spTgt spid="194">
                                            <p:txEl>
                                              <p:pRg st="0" end="0"/>
                                            </p:txEl>
                                          </p:spTgt>
                                        </p:tgtEl>
                                      </p:cBhvr>
                                    </p:animEffect>
                                  </p:childTnLst>
                                </p:cTn>
                              </p:par>
                            </p:childTnLst>
                          </p:cTn>
                        </p:par>
                        <p:par>
                          <p:cTn id="11" fill="hold">
                            <p:stCondLst>
                              <p:cond delay="1000"/>
                            </p:stCondLst>
                            <p:childTnLst>
                              <p:par>
                                <p:cTn id="12" nodeType="afterEffect" presetClass="entr" presetSubtype="0" presetID="9" grpId="1" fill="hold">
                                  <p:stCondLst>
                                    <p:cond delay="0"/>
                                  </p:stCondLst>
                                  <p:iterate type="el" backwards="0">
                                    <p:tmAbs val="0"/>
                                  </p:iterate>
                                  <p:childTnLst>
                                    <p:set>
                                      <p:cBhvr>
                                        <p:cTn id="13" fill="hold"/>
                                        <p:tgtEl>
                                          <p:spTgt spid="194">
                                            <p:txEl>
                                              <p:pRg st="1" end="1"/>
                                            </p:txEl>
                                          </p:spTgt>
                                        </p:tgtEl>
                                        <p:attrNameLst>
                                          <p:attrName>style.visibility</p:attrName>
                                        </p:attrNameLst>
                                      </p:cBhvr>
                                      <p:to>
                                        <p:strVal val="visible"/>
                                      </p:to>
                                    </p:set>
                                    <p:animEffect filter="dissolve" transition="in">
                                      <p:cBhvr>
                                        <p:cTn id="14" dur="1000"/>
                                        <p:tgtEl>
                                          <p:spTgt spid="194">
                                            <p:txEl>
                                              <p:pRg st="1" end="1"/>
                                            </p:txEl>
                                          </p:spTgt>
                                        </p:tgtEl>
                                      </p:cBhvr>
                                    </p:animEffect>
                                  </p:childTnLst>
                                </p:cTn>
                              </p:par>
                            </p:childTnLst>
                          </p:cTn>
                        </p:par>
                        <p:par>
                          <p:cTn id="15" fill="hold">
                            <p:stCondLst>
                              <p:cond delay="2000"/>
                            </p:stCondLst>
                            <p:childTnLst>
                              <p:par>
                                <p:cTn id="16" nodeType="afterEffect" presetClass="entr" presetSubtype="16" presetID="9" grpId="2" fill="hold">
                                  <p:stCondLst>
                                    <p:cond delay="0"/>
                                  </p:stCondLst>
                                  <p:iterate type="el" backwards="0">
                                    <p:tmAbs val="0"/>
                                  </p:iterate>
                                  <p:childTnLst>
                                    <p:set>
                                      <p:cBhvr>
                                        <p:cTn id="17" fill="hold"/>
                                        <p:tgtEl>
                                          <p:spTgt spid="193"/>
                                        </p:tgtEl>
                                        <p:attrNameLst>
                                          <p:attrName>style.visibility</p:attrName>
                                        </p:attrNameLst>
                                      </p:cBhvr>
                                      <p:to>
                                        <p:strVal val="visible"/>
                                      </p:to>
                                    </p:set>
                                    <p:animEffect filter="dissolve(in)" transition="in">
                                      <p:cBhvr>
                                        <p:cTn id="18" dur="750"/>
                                        <p:tgtEl>
                                          <p:spTgt spid="193"/>
                                        </p:tgtEl>
                                      </p:cBhvr>
                                    </p:animEffect>
                                  </p:childTnLst>
                                </p:cTn>
                              </p:par>
                            </p:childTnLst>
                          </p:cTn>
                        </p:par>
                        <p:par>
                          <p:cTn id="19" fill="hold">
                            <p:stCondLst>
                              <p:cond delay="2750"/>
                            </p:stCondLst>
                            <p:childTnLst>
                              <p:par>
                                <p:cTn id="20" nodeType="afterEffect" presetClass="entr" presetSubtype="16" presetID="9" grpId="3" fill="hold">
                                  <p:stCondLst>
                                    <p:cond delay="0"/>
                                  </p:stCondLst>
                                  <p:iterate type="el" backwards="0">
                                    <p:tmAbs val="0"/>
                                  </p:iterate>
                                  <p:childTnLst>
                                    <p:set>
                                      <p:cBhvr>
                                        <p:cTn id="21" fill="hold"/>
                                        <p:tgtEl>
                                          <p:spTgt spid="192"/>
                                        </p:tgtEl>
                                        <p:attrNameLst>
                                          <p:attrName>style.visibility</p:attrName>
                                        </p:attrNameLst>
                                      </p:cBhvr>
                                      <p:to>
                                        <p:strVal val="visible"/>
                                      </p:to>
                                    </p:set>
                                    <p:animEffect filter="dissolve(in)" transition="in">
                                      <p:cBhvr>
                                        <p:cTn id="22" dur="750"/>
                                        <p:tgtEl>
                                          <p:spTgt spid="192"/>
                                        </p:tgtEl>
                                      </p:cBhvr>
                                    </p:animEffect>
                                  </p:childTnLst>
                                </p:cTn>
                              </p:par>
                            </p:childTnLst>
                          </p:cTn>
                        </p:par>
                        <p:par>
                          <p:cTn id="23" fill="hold">
                            <p:stCondLst>
                              <p:cond delay="3500"/>
                            </p:stCondLst>
                            <p:childTnLst>
                              <p:par>
                                <p:cTn id="24" nodeType="afterEffect" presetClass="entr" presetSubtype="16" presetID="9" grpId="4" fill="hold">
                                  <p:stCondLst>
                                    <p:cond delay="0"/>
                                  </p:stCondLst>
                                  <p:iterate type="el" backwards="0">
                                    <p:tmAbs val="0"/>
                                  </p:iterate>
                                  <p:childTnLst>
                                    <p:set>
                                      <p:cBhvr>
                                        <p:cTn id="25" fill="hold"/>
                                        <p:tgtEl>
                                          <p:spTgt spid="191"/>
                                        </p:tgtEl>
                                        <p:attrNameLst>
                                          <p:attrName>style.visibility</p:attrName>
                                        </p:attrNameLst>
                                      </p:cBhvr>
                                      <p:to>
                                        <p:strVal val="visible"/>
                                      </p:to>
                                    </p:set>
                                    <p:animEffect filter="dissolve(in)" transition="in">
                                      <p:cBhvr>
                                        <p:cTn id="26" dur="750"/>
                                        <p:tgtEl>
                                          <p:spTgt spid="191"/>
                                        </p:tgtEl>
                                      </p:cBhvr>
                                    </p:animEffect>
                                  </p:childTnLst>
                                </p:cTn>
                              </p:par>
                            </p:childTnLst>
                          </p:cTn>
                        </p:par>
                        <p:par>
                          <p:cTn id="27" fill="hold">
                            <p:stCondLst>
                              <p:cond delay="4250"/>
                            </p:stCondLst>
                            <p:childTnLst>
                              <p:par>
                                <p:cTn id="28" nodeType="afterEffect" presetClass="entr" presetSubtype="16" presetID="9" grpId="5" fill="hold">
                                  <p:stCondLst>
                                    <p:cond delay="0"/>
                                  </p:stCondLst>
                                  <p:iterate type="el" backwards="0">
                                    <p:tmAbs val="0"/>
                                  </p:iterate>
                                  <p:childTnLst>
                                    <p:set>
                                      <p:cBhvr>
                                        <p:cTn id="29" fill="hold"/>
                                        <p:tgtEl>
                                          <p:spTgt spid="190"/>
                                        </p:tgtEl>
                                        <p:attrNameLst>
                                          <p:attrName>style.visibility</p:attrName>
                                        </p:attrNameLst>
                                      </p:cBhvr>
                                      <p:to>
                                        <p:strVal val="visible"/>
                                      </p:to>
                                    </p:set>
                                    <p:animEffect filter="dissolve(in)" transition="in">
                                      <p:cBhvr>
                                        <p:cTn id="30" dur="750"/>
                                        <p:tgtEl>
                                          <p:spTgt spid="190"/>
                                        </p:tgtEl>
                                      </p:cBhvr>
                                    </p:animEffect>
                                  </p:childTnLst>
                                </p:cTn>
                              </p:par>
                            </p:childTnLst>
                          </p:cTn>
                        </p:par>
                      </p:childTnLst>
                    </p:cTn>
                  </p:par>
                  <p:par>
                    <p:cTn id="31" fill="hold">
                      <p:stCondLst>
                        <p:cond delay="indefinite"/>
                      </p:stCondLst>
                      <p:childTnLst>
                        <p:par>
                          <p:cTn id="32" fill="hold">
                            <p:stCondLst>
                              <p:cond delay="0"/>
                            </p:stCondLst>
                            <p:childTnLst>
                              <p:par>
                                <p:cTn id="33" nodeType="clickEffect" presetClass="entr" presetSubtype="16" presetID="9" grpId="6" fill="hold">
                                  <p:stCondLst>
                                    <p:cond delay="0"/>
                                  </p:stCondLst>
                                  <p:iterate type="el" backwards="0">
                                    <p:tmAbs val="0"/>
                                  </p:iterate>
                                  <p:childTnLst>
                                    <p:set>
                                      <p:cBhvr>
                                        <p:cTn id="34" fill="hold"/>
                                        <p:tgtEl>
                                          <p:spTgt spid="199"/>
                                        </p:tgtEl>
                                        <p:attrNameLst>
                                          <p:attrName>style.visibility</p:attrName>
                                        </p:attrNameLst>
                                      </p:cBhvr>
                                      <p:to>
                                        <p:strVal val="visible"/>
                                      </p:to>
                                    </p:set>
                                    <p:animEffect filter="dissolve(in)" transition="in">
                                      <p:cBhvr>
                                        <p:cTn id="35" dur="750"/>
                                        <p:tgtEl>
                                          <p:spTgt spid="199"/>
                                        </p:tgtEl>
                                      </p:cBhvr>
                                    </p:animEffect>
                                  </p:childTnLst>
                                </p:cTn>
                              </p:par>
                            </p:childTnLst>
                          </p:cTn>
                        </p:par>
                      </p:childTnLst>
                    </p:cTn>
                  </p:par>
                  <p:par>
                    <p:cTn id="36" fill="hold">
                      <p:stCondLst>
                        <p:cond delay="indefinite"/>
                      </p:stCondLst>
                      <p:childTnLst>
                        <p:par>
                          <p:cTn id="37" fill="hold">
                            <p:stCondLst>
                              <p:cond delay="0"/>
                            </p:stCondLst>
                            <p:childTnLst>
                              <p:par>
                                <p:cTn id="38" nodeType="clickEffect" presetClass="entr" presetSubtype="0" presetID="1" grpId="7" fill="hold">
                                  <p:stCondLst>
                                    <p:cond delay="0"/>
                                  </p:stCondLst>
                                  <p:iterate type="el" backwards="0">
                                    <p:tmAbs val="0"/>
                                  </p:iterate>
                                  <p:childTnLst>
                                    <p:set>
                                      <p:cBhvr>
                                        <p:cTn id="39" fill="hold"/>
                                        <p:tgtEl>
                                          <p:spTgt spid="195"/>
                                        </p:tgtEl>
                                        <p:attrNameLst>
                                          <p:attrName>style.visibility</p:attrName>
                                        </p:attrNameLst>
                                      </p:cBhvr>
                                      <p:to>
                                        <p:strVal val="visible"/>
                                      </p:to>
                                    </p:set>
                                  </p:childTnLst>
                                </p:cTn>
                              </p:par>
                            </p:childTnLst>
                          </p:cTn>
                        </p:par>
                        <p:par>
                          <p:cTn id="40" fill="hold">
                            <p:stCondLst>
                              <p:cond delay="0"/>
                            </p:stCondLst>
                            <p:childTnLst>
                              <p:par>
                                <p:cTn id="41" nodeType="afterEffect" presetClass="entr" presetSubtype="16" presetID="9" grpId="8" fill="hold">
                                  <p:stCondLst>
                                    <p:cond delay="0"/>
                                  </p:stCondLst>
                                  <p:iterate type="el" backwards="0">
                                    <p:tmAbs val="0"/>
                                  </p:iterate>
                                  <p:childTnLst>
                                    <p:set>
                                      <p:cBhvr>
                                        <p:cTn id="42" fill="hold"/>
                                        <p:tgtEl>
                                          <p:spTgt spid="200"/>
                                        </p:tgtEl>
                                        <p:attrNameLst>
                                          <p:attrName>style.visibility</p:attrName>
                                        </p:attrNameLst>
                                      </p:cBhvr>
                                      <p:to>
                                        <p:strVal val="visible"/>
                                      </p:to>
                                    </p:set>
                                    <p:animEffect filter="dissolve(in)" transition="in">
                                      <p:cBhvr>
                                        <p:cTn id="43" dur="750"/>
                                        <p:tgtEl>
                                          <p:spTgt spid="200"/>
                                        </p:tgtEl>
                                      </p:cBhvr>
                                    </p:animEffect>
                                  </p:childTnLst>
                                </p:cTn>
                              </p:par>
                            </p:childTnLst>
                          </p:cTn>
                        </p:par>
                      </p:childTnLst>
                    </p:cTn>
                  </p:par>
                  <p:par>
                    <p:cTn id="44" fill="hold">
                      <p:stCondLst>
                        <p:cond delay="indefinite"/>
                      </p:stCondLst>
                      <p:childTnLst>
                        <p:par>
                          <p:cTn id="45" fill="hold">
                            <p:stCondLst>
                              <p:cond delay="0"/>
                            </p:stCondLst>
                            <p:childTnLst>
                              <p:par>
                                <p:cTn id="46" nodeType="clickEffect" presetClass="entr" presetSubtype="0" presetID="1" grpId="9" fill="hold">
                                  <p:stCondLst>
                                    <p:cond delay="0"/>
                                  </p:stCondLst>
                                  <p:iterate type="el" backwards="0">
                                    <p:tmAbs val="0"/>
                                  </p:iterate>
                                  <p:childTnLst>
                                    <p:set>
                                      <p:cBhvr>
                                        <p:cTn id="47" fill="hold"/>
                                        <p:tgtEl>
                                          <p:spTgt spid="196"/>
                                        </p:tgtEl>
                                        <p:attrNameLst>
                                          <p:attrName>style.visibility</p:attrName>
                                        </p:attrNameLst>
                                      </p:cBhvr>
                                      <p:to>
                                        <p:strVal val="visible"/>
                                      </p:to>
                                    </p:set>
                                  </p:childTnLst>
                                </p:cTn>
                              </p:par>
                            </p:childTnLst>
                          </p:cTn>
                        </p:par>
                        <p:par>
                          <p:cTn id="48" fill="hold">
                            <p:stCondLst>
                              <p:cond delay="0"/>
                            </p:stCondLst>
                            <p:childTnLst>
                              <p:par>
                                <p:cTn id="49" nodeType="afterEffect" presetClass="entr" presetSubtype="16" presetID="9" grpId="10" fill="hold">
                                  <p:stCondLst>
                                    <p:cond delay="0"/>
                                  </p:stCondLst>
                                  <p:iterate type="el" backwards="0">
                                    <p:tmAbs val="0"/>
                                  </p:iterate>
                                  <p:childTnLst>
                                    <p:set>
                                      <p:cBhvr>
                                        <p:cTn id="50" fill="hold"/>
                                        <p:tgtEl>
                                          <p:spTgt spid="201"/>
                                        </p:tgtEl>
                                        <p:attrNameLst>
                                          <p:attrName>style.visibility</p:attrName>
                                        </p:attrNameLst>
                                      </p:cBhvr>
                                      <p:to>
                                        <p:strVal val="visible"/>
                                      </p:to>
                                    </p:set>
                                    <p:animEffect filter="dissolve(in)" transition="in">
                                      <p:cBhvr>
                                        <p:cTn id="51" dur="750"/>
                                        <p:tgtEl>
                                          <p:spTgt spid="201"/>
                                        </p:tgtEl>
                                      </p:cBhvr>
                                    </p:animEffect>
                                  </p:childTnLst>
                                </p:cTn>
                              </p:par>
                            </p:childTnLst>
                          </p:cTn>
                        </p:par>
                      </p:childTnLst>
                    </p:cTn>
                  </p:par>
                  <p:par>
                    <p:cTn id="52" fill="hold">
                      <p:stCondLst>
                        <p:cond delay="indefinite"/>
                      </p:stCondLst>
                      <p:childTnLst>
                        <p:par>
                          <p:cTn id="53" fill="hold">
                            <p:stCondLst>
                              <p:cond delay="0"/>
                            </p:stCondLst>
                            <p:childTnLst>
                              <p:par>
                                <p:cTn id="54" nodeType="clickEffect" presetClass="entr" presetSubtype="0" presetID="1" grpId="11" fill="hold">
                                  <p:stCondLst>
                                    <p:cond delay="0"/>
                                  </p:stCondLst>
                                  <p:iterate type="el" backwards="0">
                                    <p:tmAbs val="0"/>
                                  </p:iterate>
                                  <p:childTnLst>
                                    <p:set>
                                      <p:cBhvr>
                                        <p:cTn id="55" fill="hold"/>
                                        <p:tgtEl>
                                          <p:spTgt spid="197"/>
                                        </p:tgtEl>
                                        <p:attrNameLst>
                                          <p:attrName>style.visibility</p:attrName>
                                        </p:attrNameLst>
                                      </p:cBhvr>
                                      <p:to>
                                        <p:strVal val="visible"/>
                                      </p:to>
                                    </p:set>
                                  </p:childTnLst>
                                </p:cTn>
                              </p:par>
                            </p:childTnLst>
                          </p:cTn>
                        </p:par>
                        <p:par>
                          <p:cTn id="56" fill="hold">
                            <p:stCondLst>
                              <p:cond delay="0"/>
                            </p:stCondLst>
                            <p:childTnLst>
                              <p:par>
                                <p:cTn id="57" nodeType="afterEffect" presetClass="entr" presetSubtype="16" presetID="9" grpId="12" fill="hold">
                                  <p:stCondLst>
                                    <p:cond delay="0"/>
                                  </p:stCondLst>
                                  <p:iterate type="el" backwards="0">
                                    <p:tmAbs val="0"/>
                                  </p:iterate>
                                  <p:childTnLst>
                                    <p:set>
                                      <p:cBhvr>
                                        <p:cTn id="58" fill="hold"/>
                                        <p:tgtEl>
                                          <p:spTgt spid="202"/>
                                        </p:tgtEl>
                                        <p:attrNameLst>
                                          <p:attrName>style.visibility</p:attrName>
                                        </p:attrNameLst>
                                      </p:cBhvr>
                                      <p:to>
                                        <p:strVal val="visible"/>
                                      </p:to>
                                    </p:set>
                                    <p:animEffect filter="dissolve(in)" transition="in">
                                      <p:cBhvr>
                                        <p:cTn id="59" dur="750"/>
                                        <p:tgtEl>
                                          <p:spTgt spid="202"/>
                                        </p:tgtEl>
                                      </p:cBhvr>
                                    </p:animEffect>
                                  </p:childTnLst>
                                </p:cTn>
                              </p:par>
                            </p:childTnLst>
                          </p:cTn>
                        </p:par>
                        <p:par>
                          <p:cTn id="60" fill="hold">
                            <p:stCondLst>
                              <p:cond delay="750"/>
                            </p:stCondLst>
                            <p:childTnLst>
                              <p:par>
                                <p:cTn id="61" nodeType="afterEffect" presetClass="entr" presetSubtype="32" presetID="23" grpId="13" fill="hold">
                                  <p:stCondLst>
                                    <p:cond delay="0"/>
                                  </p:stCondLst>
                                  <p:iterate type="el" backwards="0">
                                    <p:tmAbs val="0"/>
                                  </p:iterate>
                                  <p:childTnLst>
                                    <p:set>
                                      <p:cBhvr>
                                        <p:cTn id="62" fill="hold"/>
                                        <p:tgtEl>
                                          <p:spTgt spid="198"/>
                                        </p:tgtEl>
                                        <p:attrNameLst>
                                          <p:attrName>style.visibility</p:attrName>
                                        </p:attrNameLst>
                                      </p:cBhvr>
                                      <p:to>
                                        <p:strVal val="visible"/>
                                      </p:to>
                                    </p:set>
                                    <p:anim calcmode="lin" valueType="num">
                                      <p:cBhvr>
                                        <p:cTn id="63" dur="500" fill="hold"/>
                                        <p:tgtEl>
                                          <p:spTgt spid="198"/>
                                        </p:tgtEl>
                                        <p:attrNameLst>
                                          <p:attrName>ppt_w</p:attrName>
                                        </p:attrNameLst>
                                      </p:cBhvr>
                                      <p:tavLst>
                                        <p:tav tm="0">
                                          <p:val>
                                            <p:fltVal val="0"/>
                                          </p:val>
                                        </p:tav>
                                        <p:tav tm="100000">
                                          <p:val>
                                            <p:strVal val="#ppt_w"/>
                                          </p:val>
                                        </p:tav>
                                      </p:tavLst>
                                    </p:anim>
                                    <p:anim calcmode="lin" valueType="num">
                                      <p:cBhvr>
                                        <p:cTn id="64" dur="500" fill="hold"/>
                                        <p:tgtEl>
                                          <p:spTgt spid="19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1" grpId="10"/>
      <p:bldP build="whole" bldLvl="1" animBg="1" rev="0" advAuto="0" spid="192" grpId="3"/>
      <p:bldP build="whole" bldLvl="1" animBg="1" rev="0" advAuto="0" spid="198" grpId="13"/>
      <p:bldP build="whole" bldLvl="1" animBg="1" rev="0" advAuto="0" spid="196" grpId="9"/>
      <p:bldP build="whole" bldLvl="1" animBg="1" rev="0" advAuto="0" spid="199" grpId="6"/>
      <p:bldP build="whole" bldLvl="1" animBg="1" rev="0" advAuto="0" spid="190" grpId="5"/>
      <p:bldP build="whole" bldLvl="1" animBg="1" rev="0" advAuto="0" spid="202" grpId="12"/>
      <p:bldP build="whole" bldLvl="1" animBg="1" rev="0" advAuto="0" spid="191" grpId="4"/>
      <p:bldP build="whole" bldLvl="1" animBg="1" rev="0" advAuto="0" spid="200" grpId="8"/>
      <p:bldP build="whole" bldLvl="1" animBg="1" rev="0" advAuto="0" spid="195" grpId="7"/>
      <p:bldP build="p" bldLvl="5" animBg="1" rev="0" advAuto="0" spid="194" grpId="1"/>
      <p:bldP build="whole" bldLvl="1" animBg="1" rev="0" advAuto="0" spid="197" grpId="11"/>
      <p:bldP build="whole" bldLvl="1" animBg="1" rev="0" advAuto="0" spid="193" grpId="2"/>
    </p:bldLst>
  </p:timing>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4" name="Shape 204"/>
          <p:cNvSpPr/>
          <p:nvPr>
            <p:ph type="title"/>
          </p:nvPr>
        </p:nvSpPr>
        <p:spPr>
          <a:prstGeom prst="rect">
            <a:avLst/>
          </a:prstGeom>
        </p:spPr>
        <p:txBody>
          <a:bodyPr/>
          <a:lstStyle/>
          <a:p>
            <a:pPr lvl="0">
              <a:defRPr b="0" sz="1800">
                <a:uFillTx/>
              </a:defRPr>
            </a:pPr>
            <a:r>
              <a:rPr b="1" sz="4200">
                <a:uFill>
                  <a:solidFill/>
                </a:uFill>
              </a:rPr>
              <a:t>House Model</a:t>
            </a:r>
          </a:p>
        </p:txBody>
      </p:sp>
      <p:sp>
        <p:nvSpPr>
          <p:cNvPr id="205" name="Shape 205"/>
          <p:cNvSpPr/>
          <p:nvPr>
            <p:ph type="body" idx="1"/>
          </p:nvPr>
        </p:nvSpPr>
        <p:spPr>
          <a:prstGeom prst="rect">
            <a:avLst/>
          </a:prstGeom>
        </p:spPr>
        <p:txBody>
          <a:bodyPr/>
          <a:lstStyle/>
          <a:p>
            <a:pPr lvl="0">
              <a:defRPr sz="1800">
                <a:uFillTx/>
              </a:defRPr>
            </a:pPr>
            <a:r>
              <a:rPr sz="3000">
                <a:uFill>
                  <a:solidFill/>
                </a:uFill>
              </a:rPr>
              <a:t>A critical tool to inspect why you are not getting what you expected. </a:t>
            </a:r>
          </a:p>
        </p:txBody>
      </p:sp>
      <p:sp>
        <p:nvSpPr>
          <p:cNvPr id="206" name="Shape 206"/>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Tree>
  </p:cSld>
  <p:clrMapOvr>
    <a:masterClrMapping/>
  </p:clrMapOvr>
  <p:transition spd="med" advClick="1">
    <p:dissolve/>
  </p:transition>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8" name="Shape 208"/>
          <p:cNvSpPr/>
          <p:nvPr>
            <p:ph type="title"/>
          </p:nvPr>
        </p:nvSpPr>
        <p:spPr>
          <a:xfrm>
            <a:off x="139700" y="127000"/>
            <a:ext cx="9245600" cy="1955800"/>
          </a:xfrm>
          <a:prstGeom prst="rect">
            <a:avLst/>
          </a:prstGeom>
        </p:spPr>
        <p:txBody>
          <a:bodyPr/>
          <a:lstStyle/>
          <a:p>
            <a:pPr lvl="0">
              <a:defRPr b="0" sz="1800">
                <a:uFillTx/>
              </a:defRPr>
            </a:pPr>
            <a:r>
              <a:rPr b="1" sz="4200">
                <a:uFill>
                  <a:solidFill/>
                </a:uFill>
              </a:rPr>
              <a:t>House Model</a:t>
            </a:r>
          </a:p>
        </p:txBody>
      </p:sp>
      <p:sp>
        <p:nvSpPr>
          <p:cNvPr id="209" name="Shape 209"/>
          <p:cNvSpPr/>
          <p:nvPr>
            <p:ph type="sldNum" sz="quarter" idx="2"/>
          </p:nvPr>
        </p:nvSpPr>
        <p:spPr>
          <a:xfrm>
            <a:off x="13584913" y="8517749"/>
            <a:ext cx="216037"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210" name="Shape 210"/>
          <p:cNvSpPr/>
          <p:nvPr/>
        </p:nvSpPr>
        <p:spPr>
          <a:xfrm>
            <a:off x="49911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C</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r</a:t>
            </a:r>
            <a:endParaRPr sz="2200">
              <a:uFill>
                <a:solidFill/>
              </a:uFill>
            </a:endParaRPr>
          </a:p>
          <a:p>
            <a:pPr lvl="0" algn="ctr">
              <a:defRPr sz="1800">
                <a:uFillTx/>
              </a:defRPr>
            </a:pPr>
            <a:r>
              <a:rPr sz="2200">
                <a:uFill>
                  <a:solidFill/>
                </a:uFill>
              </a:rPr>
              <a:t>e</a:t>
            </a:r>
          </a:p>
        </p:txBody>
      </p:sp>
      <p:sp>
        <p:nvSpPr>
          <p:cNvPr id="211" name="Shape 211"/>
          <p:cNvSpPr/>
          <p:nvPr/>
        </p:nvSpPr>
        <p:spPr>
          <a:xfrm>
            <a:off x="62738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P</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o</a:t>
            </a:r>
            <a:endParaRPr sz="2200">
              <a:uFill>
                <a:solidFill/>
              </a:uFill>
            </a:endParaRPr>
          </a:p>
          <a:p>
            <a:pPr lvl="0" algn="ctr">
              <a:defRPr sz="1800">
                <a:uFillTx/>
              </a:defRPr>
            </a:pPr>
            <a:r>
              <a:rPr sz="2200">
                <a:uFill>
                  <a:solidFill/>
                </a:uFill>
              </a:rPr>
              <a:t>p</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e</a:t>
            </a:r>
          </a:p>
        </p:txBody>
      </p:sp>
      <p:sp>
        <p:nvSpPr>
          <p:cNvPr id="212" name="Shape 212"/>
          <p:cNvSpPr/>
          <p:nvPr/>
        </p:nvSpPr>
        <p:spPr>
          <a:xfrm>
            <a:off x="75438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a:uFill>
                  <a:solidFill/>
                </a:uFill>
              </a:rPr>
              <a:t>S</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c</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e</a:t>
            </a:r>
          </a:p>
        </p:txBody>
      </p:sp>
      <p:sp>
        <p:nvSpPr>
          <p:cNvPr id="213" name="Shape 213"/>
          <p:cNvSpPr/>
          <p:nvPr/>
        </p:nvSpPr>
        <p:spPr>
          <a:xfrm>
            <a:off x="88519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S</a:t>
            </a:r>
            <a:endParaRPr sz="2200">
              <a:uFill>
                <a:solidFill/>
              </a:uFill>
            </a:endParaRPr>
          </a:p>
          <a:p>
            <a:pPr lvl="0" algn="ctr">
              <a:defRPr sz="1800">
                <a:uFillTx/>
              </a:defRPr>
            </a:pPr>
            <a:r>
              <a:rPr sz="2200">
                <a:uFill>
                  <a:solidFill/>
                </a:uFill>
              </a:rPr>
              <a:t>y</a:t>
            </a:r>
            <a:endParaRPr sz="2200">
              <a:uFill>
                <a:solidFill/>
              </a:uFill>
            </a:endParaRPr>
          </a:p>
          <a:p>
            <a:pPr lvl="0" algn="ctr">
              <a:defRPr sz="1800">
                <a:uFillTx/>
              </a:defRPr>
            </a:pPr>
            <a:r>
              <a:rPr sz="2200">
                <a:uFill>
                  <a:solidFill/>
                </a:uFill>
              </a:rPr>
              <a:t>s</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m</a:t>
            </a:r>
            <a:endParaRPr sz="2200">
              <a:uFill>
                <a:solidFill/>
              </a:uFill>
            </a:endParaRPr>
          </a:p>
          <a:p>
            <a:pPr lvl="0" algn="ctr">
              <a:defRPr sz="1800">
                <a:uFillTx/>
              </a:defRPr>
            </a:pPr>
            <a:r>
              <a:rPr sz="2200">
                <a:uFill>
                  <a:solidFill/>
                </a:uFill>
              </a:rPr>
              <a:t>s</a:t>
            </a:r>
          </a:p>
        </p:txBody>
      </p:sp>
      <p:sp>
        <p:nvSpPr>
          <p:cNvPr id="214" name="Shape 214"/>
          <p:cNvSpPr/>
          <p:nvPr/>
        </p:nvSpPr>
        <p:spPr>
          <a:xfrm>
            <a:off x="4991100" y="3835400"/>
            <a:ext cx="5143500" cy="1270000"/>
          </a:xfrm>
          <a:prstGeom prst="rect">
            <a:avLst/>
          </a:prstGeom>
          <a:solidFill>
            <a:srgbClr val="0061FF"/>
          </a:solidFill>
          <a:ln w="25400">
            <a:solidFill/>
            <a:miter lim="400000"/>
          </a:ln>
          <a:extLst>
            <a:ext uri="{C572A759-6A51-4108-AA02-DFA0A04FC94B}">
              <ma14:wrappingTextBoxFlag xmlns:ma14="http://schemas.microsoft.com/office/mac/drawingml/2011/main" val="1"/>
            </a:ext>
          </a:extLst>
        </p:spPr>
        <p:txBody>
          <a:bodyPr lIns="38100" tIns="38100" rIns="38100" bIns="38100" anchor="ctr"/>
          <a:lstStyle>
            <a:lvl1pPr algn="ctr">
              <a:defRPr sz="3000"/>
            </a:lvl1pPr>
          </a:lstStyle>
          <a:p>
            <a:pPr lvl="0">
              <a:defRPr sz="1800">
                <a:uFillTx/>
              </a:defRPr>
            </a:pPr>
            <a:r>
              <a:rPr sz="3000">
                <a:uFill>
                  <a:solidFill/>
                </a:uFill>
              </a:rPr>
              <a:t>MONEY</a:t>
            </a:r>
          </a:p>
        </p:txBody>
      </p:sp>
      <p:sp>
        <p:nvSpPr>
          <p:cNvPr id="215" name="Shape 215"/>
          <p:cNvSpPr/>
          <p:nvPr/>
        </p:nvSpPr>
        <p:spPr>
          <a:xfrm>
            <a:off x="5016500" y="2565400"/>
            <a:ext cx="5041900" cy="1270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42AA"/>
          </a:solidFill>
          <a:ln w="25400">
            <a:solidFill/>
            <a:miter lim="400000"/>
          </a:ln>
          <a:extLst>
            <a:ext uri="{C572A759-6A51-4108-AA02-DFA0A04FC94B}">
              <ma14:wrappingTextBoxFlag xmlns:ma14="http://schemas.microsoft.com/office/mac/drawingml/2011/main" val="1"/>
            </a:ext>
          </a:extLst>
        </p:spPr>
        <p:txBody>
          <a:bodyPr lIns="38100" tIns="38100" rIns="38100" bIns="38100"/>
          <a:lstStyle>
            <a:lvl1pPr>
              <a:defRPr sz="3000">
                <a:solidFill>
                  <a:srgbClr val="FFFFFF"/>
                </a:solidFill>
                <a:uFill>
                  <a:solidFill>
                    <a:srgbClr val="FFFFFF"/>
                  </a:solidFill>
                </a:uFill>
              </a:defRPr>
            </a:lvl1pPr>
          </a:lstStyle>
          <a:p>
            <a:pPr lvl="0">
              <a:defRPr sz="1800">
                <a:solidFill>
                  <a:srgbClr val="000000"/>
                </a:solidFill>
                <a:uFillTx/>
              </a:defRPr>
            </a:pPr>
            <a:r>
              <a:rPr sz="3000">
                <a:solidFill>
                  <a:srgbClr val="FFFFFF"/>
                </a:solidFill>
                <a:uFill>
                  <a:solidFill>
                    <a:srgbClr val="FFFFFF"/>
                  </a:solidFill>
                </a:uFill>
              </a:rPr>
              <a:t>Mission</a:t>
            </a:r>
          </a:p>
        </p:txBody>
      </p:sp>
      <p:sp>
        <p:nvSpPr>
          <p:cNvPr id="216" name="Shape 216"/>
          <p:cNvSpPr/>
          <p:nvPr/>
        </p:nvSpPr>
        <p:spPr>
          <a:xfrm>
            <a:off x="1320800" y="3390900"/>
            <a:ext cx="3350705" cy="3572260"/>
          </a:xfrm>
          <a:prstGeom prst="rect">
            <a:avLst/>
          </a:prstGeom>
          <a:ln w="12700">
            <a:miter lim="400000"/>
          </a:ln>
          <a:extLst>
            <a:ext uri="{C572A759-6A51-4108-AA02-DFA0A04FC94B}">
              <ma14:wrappingTextBoxFlag xmlns:ma14="http://schemas.microsoft.com/office/mac/drawingml/2011/main" val="1"/>
            </a:ext>
          </a:extLst>
        </p:spPr>
        <p:txBody>
          <a:bodyPr wrap="none" lIns="38100" tIns="38100" rIns="38100" bIns="38100">
            <a:spAutoFit/>
          </a:bodyPr>
          <a:lstStyle/>
          <a:p>
            <a:pPr lvl="0">
              <a:defRPr sz="1800">
                <a:uFillTx/>
              </a:defRPr>
            </a:pPr>
            <a:r>
              <a:rPr sz="3000">
                <a:uFill>
                  <a:solidFill/>
                </a:uFill>
              </a:rPr>
              <a:t>Mission:</a:t>
            </a:r>
            <a:endParaRPr sz="3000">
              <a:uFill>
                <a:solidFill/>
              </a:uFill>
            </a:endParaRPr>
          </a:p>
          <a:p>
            <a:pPr lvl="0">
              <a:defRPr sz="1800">
                <a:uFillTx/>
              </a:defRPr>
            </a:pPr>
            <a:endParaRPr sz="3000">
              <a:uFill>
                <a:solidFill/>
              </a:uFill>
            </a:endParaRPr>
          </a:p>
          <a:p>
            <a:pPr lvl="0">
              <a:defRPr sz="1800">
                <a:uFillTx/>
              </a:defRPr>
            </a:pPr>
            <a:r>
              <a:rPr sz="2200">
                <a:uFill>
                  <a:solidFill/>
                </a:uFill>
              </a:rPr>
              <a:t>You have a purpose and</a:t>
            </a:r>
            <a:endParaRPr sz="2200">
              <a:uFill>
                <a:solidFill/>
              </a:uFill>
            </a:endParaRPr>
          </a:p>
          <a:p>
            <a:pPr lvl="0">
              <a:defRPr sz="1800">
                <a:uFillTx/>
              </a:defRPr>
            </a:pPr>
            <a:r>
              <a:rPr sz="2200">
                <a:uFill>
                  <a:solidFill/>
                </a:uFill>
              </a:rPr>
              <a:t>passion for creating a </a:t>
            </a:r>
            <a:endParaRPr sz="2200">
              <a:uFill>
                <a:solidFill/>
              </a:uFill>
            </a:endParaRPr>
          </a:p>
          <a:p>
            <a:pPr lvl="0">
              <a:defRPr sz="1800">
                <a:uFillTx/>
              </a:defRPr>
            </a:pPr>
            <a:r>
              <a:rPr sz="2200">
                <a:uFill>
                  <a:solidFill/>
                </a:uFill>
              </a:rPr>
              <a:t>ministry,business or </a:t>
            </a:r>
            <a:endParaRPr sz="2200">
              <a:uFill>
                <a:solidFill/>
              </a:uFill>
            </a:endParaRPr>
          </a:p>
          <a:p>
            <a:pPr lvl="0">
              <a:defRPr sz="1800">
                <a:uFillTx/>
              </a:defRPr>
            </a:pPr>
            <a:r>
              <a:rPr sz="2200">
                <a:uFill>
                  <a:solidFill/>
                </a:uFill>
              </a:rPr>
              <a:t>organization.  How will </a:t>
            </a:r>
            <a:endParaRPr sz="2200">
              <a:uFill>
                <a:solidFill/>
              </a:uFill>
            </a:endParaRPr>
          </a:p>
          <a:p>
            <a:pPr lvl="0">
              <a:defRPr sz="1800">
                <a:uFillTx/>
              </a:defRPr>
            </a:pPr>
            <a:r>
              <a:rPr sz="2200">
                <a:uFill>
                  <a:solidFill/>
                </a:uFill>
              </a:rPr>
              <a:t>you get it done?  What do</a:t>
            </a:r>
            <a:endParaRPr sz="2200">
              <a:uFill>
                <a:solidFill/>
              </a:uFill>
            </a:endParaRPr>
          </a:p>
          <a:p>
            <a:pPr lvl="0">
              <a:defRPr sz="1800">
                <a:uFillTx/>
              </a:defRPr>
            </a:pPr>
            <a:r>
              <a:rPr sz="2200">
                <a:uFill>
                  <a:solidFill/>
                </a:uFill>
              </a:rPr>
              <a:t>you need to do to make </a:t>
            </a:r>
            <a:endParaRPr sz="2200">
              <a:uFill>
                <a:solidFill/>
              </a:uFill>
            </a:endParaRPr>
          </a:p>
          <a:p>
            <a:pPr lvl="0">
              <a:defRPr sz="1800">
                <a:uFillTx/>
              </a:defRPr>
            </a:pPr>
            <a:r>
              <a:rPr sz="2200">
                <a:uFill>
                  <a:solidFill/>
                </a:uFill>
              </a:rPr>
              <a:t>sure you get what you </a:t>
            </a:r>
            <a:endParaRPr sz="2200">
              <a:uFill>
                <a:solidFill/>
              </a:uFill>
            </a:endParaRPr>
          </a:p>
          <a:p>
            <a:pPr lvl="0">
              <a:defRPr sz="1800">
                <a:uFillTx/>
              </a:defRPr>
            </a:pPr>
            <a:r>
              <a:rPr sz="2200">
                <a:uFill>
                  <a:solidFill/>
                </a:uFill>
              </a:rPr>
              <a:t>expect??</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16" presetID="23" grpId="1" fill="hold">
                                  <p:stCondLst>
                                    <p:cond delay="0"/>
                                  </p:stCondLst>
                                  <p:iterate type="el" backwards="0">
                                    <p:tmAbs val="0"/>
                                  </p:iterate>
                                  <p:childTnLst>
                                    <p:set>
                                      <p:cBhvr>
                                        <p:cTn id="6" fill="hold"/>
                                        <p:tgtEl>
                                          <p:spTgt spid="216"/>
                                        </p:tgtEl>
                                        <p:attrNameLst>
                                          <p:attrName>style.visibility</p:attrName>
                                        </p:attrNameLst>
                                      </p:cBhvr>
                                      <p:to>
                                        <p:strVal val="visible"/>
                                      </p:to>
                                    </p:set>
                                    <p:anim calcmode="lin" valueType="num">
                                      <p:cBhvr>
                                        <p:cTn id="7" dur="1000" fill="hold"/>
                                        <p:tgtEl>
                                          <p:spTgt spid="216"/>
                                        </p:tgtEl>
                                        <p:attrNameLst>
                                          <p:attrName>ppt_w</p:attrName>
                                        </p:attrNameLst>
                                      </p:cBhvr>
                                      <p:tavLst>
                                        <p:tav tm="0">
                                          <p:val>
                                            <p:strVal val="4*#ppt_w"/>
                                          </p:val>
                                        </p:tav>
                                        <p:tav tm="100000">
                                          <p:val>
                                            <p:strVal val="#ppt_w"/>
                                          </p:val>
                                        </p:tav>
                                      </p:tavLst>
                                    </p:anim>
                                    <p:anim calcmode="lin" valueType="num">
                                      <p:cBhvr>
                                        <p:cTn id="8" dur="1000" fill="hold"/>
                                        <p:tgtEl>
                                          <p:spTgt spid="2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6"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2" name="Shape 92"/>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93" name="Shape 93"/>
          <p:cNvSpPr/>
          <p:nvPr>
            <p:ph type="title"/>
          </p:nvPr>
        </p:nvSpPr>
        <p:spPr>
          <a:prstGeom prst="rect">
            <a:avLst/>
          </a:prstGeom>
        </p:spPr>
        <p:txBody>
          <a:bodyPr/>
          <a:lstStyle/>
          <a:p>
            <a:pPr lvl="0">
              <a:defRPr b="0" sz="1800">
                <a:uFillTx/>
              </a:defRPr>
            </a:pPr>
            <a:r>
              <a:rPr b="1" sz="4400">
                <a:uFill>
                  <a:solidFill/>
                </a:uFill>
              </a:rPr>
              <a:t>Agenda</a:t>
            </a:r>
          </a:p>
        </p:txBody>
      </p:sp>
      <p:sp>
        <p:nvSpPr>
          <p:cNvPr id="94" name="Shape 94"/>
          <p:cNvSpPr/>
          <p:nvPr>
            <p:ph type="body" idx="1"/>
          </p:nvPr>
        </p:nvSpPr>
        <p:spPr>
          <a:xfrm>
            <a:off x="977900" y="2387600"/>
            <a:ext cx="11049000" cy="7366000"/>
          </a:xfrm>
          <a:prstGeom prst="rect">
            <a:avLst/>
          </a:prstGeom>
        </p:spPr>
        <p:txBody>
          <a:bodyPr/>
          <a:lstStyle/>
          <a:p>
            <a:pPr lvl="0" marL="342900" indent="-342900">
              <a:spcBef>
                <a:spcPts val="600"/>
              </a:spcBef>
              <a:defRPr sz="1800">
                <a:uFillTx/>
              </a:defRPr>
            </a:pPr>
            <a:r>
              <a:rPr sz="2800">
                <a:uFill>
                  <a:solidFill/>
                </a:uFill>
              </a:rPr>
              <a:t>Core Values - </a:t>
            </a:r>
            <a:r>
              <a:rPr sz="2800">
                <a:solidFill>
                  <a:srgbClr val="C82506"/>
                </a:solidFill>
                <a:uFill>
                  <a:solidFill/>
                </a:uFill>
              </a:rPr>
              <a:t>QUIZ on #1, #2, #3, #4 &amp; #5</a:t>
            </a:r>
            <a:endParaRPr sz="2800">
              <a:solidFill>
                <a:srgbClr val="C82506"/>
              </a:solidFill>
              <a:uFill>
                <a:solidFill/>
              </a:uFill>
            </a:endParaRPr>
          </a:p>
          <a:p>
            <a:pPr lvl="0" marL="342900" indent="-342900">
              <a:spcBef>
                <a:spcPts val="600"/>
              </a:spcBef>
              <a:defRPr sz="1800">
                <a:uFillTx/>
              </a:defRPr>
            </a:pPr>
            <a:r>
              <a:rPr sz="2800">
                <a:uFill>
                  <a:solidFill/>
                </a:uFill>
              </a:rPr>
              <a:t>Praise and worship </a:t>
            </a:r>
            <a:endParaRPr sz="2000">
              <a:uFill>
                <a:solidFill/>
              </a:uFill>
            </a:endParaRPr>
          </a:p>
          <a:p>
            <a:pPr lvl="0" marL="282388" indent="-282388">
              <a:spcBef>
                <a:spcPts val="600"/>
              </a:spcBef>
              <a:defRPr sz="1800">
                <a:uFillTx/>
              </a:defRPr>
            </a:pPr>
            <a:r>
              <a:rPr sz="2800">
                <a:uFill>
                  <a:solidFill/>
                </a:uFill>
              </a:rPr>
              <a:t>Review Core Values #1, #2, #3, #4 &amp; #5 &amp; Discussion Questions </a:t>
            </a:r>
            <a:endParaRPr sz="3400">
              <a:uFill>
                <a:solidFill/>
              </a:uFill>
            </a:endParaRPr>
          </a:p>
          <a:p>
            <a:pPr lvl="0" marL="282388" indent="-282388">
              <a:spcBef>
                <a:spcPts val="600"/>
              </a:spcBef>
              <a:defRPr sz="1800">
                <a:uFillTx/>
              </a:defRPr>
            </a:pPr>
            <a:r>
              <a:rPr sz="2800">
                <a:uFill>
                  <a:solidFill/>
                </a:uFill>
              </a:rPr>
              <a:t>Welcome &amp; Prayer </a:t>
            </a:r>
            <a:endParaRPr sz="3400">
              <a:uFill>
                <a:solidFill/>
              </a:uFill>
            </a:endParaRPr>
          </a:p>
          <a:p>
            <a:pPr lvl="0" marL="282388" indent="-282388">
              <a:spcBef>
                <a:spcPts val="600"/>
              </a:spcBef>
              <a:defRPr sz="1800">
                <a:uFillTx/>
              </a:defRPr>
            </a:pPr>
            <a:r>
              <a:rPr sz="2800">
                <a:uFill>
                  <a:solidFill/>
                </a:uFill>
              </a:rPr>
              <a:t>Teaching – Methods of Leadership I - CCC, Bullseye, House Model</a:t>
            </a:r>
            <a:endParaRPr sz="3400">
              <a:uFill>
                <a:solidFill/>
              </a:uFill>
            </a:endParaRPr>
          </a:p>
          <a:p>
            <a:pPr lvl="0" marL="282388" indent="-282388">
              <a:spcBef>
                <a:spcPts val="600"/>
              </a:spcBef>
              <a:defRPr sz="1800">
                <a:uFillTx/>
              </a:defRPr>
            </a:pPr>
            <a:r>
              <a:rPr sz="2800">
                <a:uFill>
                  <a:solidFill/>
                </a:uFill>
              </a:rPr>
              <a:t>Break</a:t>
            </a:r>
            <a:endParaRPr sz="3400">
              <a:uFill>
                <a:solidFill/>
              </a:uFill>
            </a:endParaRPr>
          </a:p>
          <a:p>
            <a:pPr lvl="0" marL="282388" indent="-282388">
              <a:spcBef>
                <a:spcPts val="600"/>
              </a:spcBef>
              <a:defRPr sz="1800">
                <a:uFillTx/>
              </a:defRPr>
            </a:pPr>
            <a:r>
              <a:rPr sz="2800">
                <a:uFill>
                  <a:solidFill/>
                </a:uFill>
              </a:rPr>
              <a:t>Teaching – Methods of Leadership II - 5 Food Groups, DCAT</a:t>
            </a:r>
            <a:endParaRPr sz="3400">
              <a:uFill>
                <a:solidFill/>
              </a:uFill>
            </a:endParaRPr>
          </a:p>
          <a:p>
            <a:pPr lvl="0" marL="282388" indent="-282388">
              <a:spcBef>
                <a:spcPts val="600"/>
              </a:spcBef>
              <a:defRPr sz="1800">
                <a:uFillTx/>
              </a:defRPr>
            </a:pPr>
            <a:r>
              <a:rPr sz="2800">
                <a:uFill>
                  <a:solidFill/>
                </a:uFill>
              </a:rPr>
              <a:t>Questions and Answers</a:t>
            </a:r>
            <a:endParaRPr sz="3400">
              <a:uFill>
                <a:solidFill/>
              </a:uFill>
            </a:endParaRPr>
          </a:p>
          <a:p>
            <a:pPr lvl="0" marL="282388" indent="-282388">
              <a:spcBef>
                <a:spcPts val="600"/>
              </a:spcBef>
              <a:defRPr sz="1800">
                <a:uFillTx/>
              </a:defRPr>
            </a:pPr>
            <a:r>
              <a:rPr sz="2800">
                <a:uFill>
                  <a:solidFill/>
                </a:uFill>
              </a:rPr>
              <a:t>Action List</a:t>
            </a:r>
            <a:endParaRPr sz="2800">
              <a:uFill>
                <a:solidFill/>
              </a:uFill>
            </a:endParaRPr>
          </a:p>
          <a:p>
            <a:pPr lvl="0" marL="282388" indent="-282388">
              <a:spcBef>
                <a:spcPts val="600"/>
              </a:spcBef>
              <a:defRPr sz="1800">
                <a:uFillTx/>
              </a:defRPr>
            </a:pPr>
            <a:r>
              <a:rPr sz="2800">
                <a:uFill>
                  <a:solidFill/>
                </a:uFill>
              </a:rPr>
              <a:t>Distribute Materials</a:t>
            </a:r>
            <a:endParaRPr sz="3400">
              <a:uFill>
                <a:solidFill/>
              </a:uFill>
            </a:endParaRPr>
          </a:p>
          <a:p>
            <a:pPr lvl="0" marL="282388" indent="-282388">
              <a:spcBef>
                <a:spcPts val="600"/>
              </a:spcBef>
              <a:defRPr sz="1800">
                <a:uFillTx/>
              </a:defRPr>
            </a:pPr>
            <a:r>
              <a:rPr sz="2800">
                <a:uFill>
                  <a:solidFill/>
                </a:uFill>
              </a:rPr>
              <a:t>Close with prayer</a:t>
            </a:r>
          </a:p>
        </p:txBody>
      </p:sp>
    </p:spTree>
  </p:cSld>
  <p:clrMapOvr>
    <a:masterClrMapping/>
  </p:clrMapOvr>
  <p:transition spd="med" advClick="1">
    <p:dissolve/>
  </p:transition>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8" name="Shape 218"/>
          <p:cNvSpPr/>
          <p:nvPr>
            <p:ph type="title"/>
          </p:nvPr>
        </p:nvSpPr>
        <p:spPr>
          <a:xfrm>
            <a:off x="139700" y="127000"/>
            <a:ext cx="9245600" cy="1955800"/>
          </a:xfrm>
          <a:prstGeom prst="rect">
            <a:avLst/>
          </a:prstGeom>
        </p:spPr>
        <p:txBody>
          <a:bodyPr/>
          <a:lstStyle/>
          <a:p>
            <a:pPr lvl="0">
              <a:defRPr b="0" sz="1800">
                <a:uFillTx/>
              </a:defRPr>
            </a:pPr>
            <a:r>
              <a:rPr b="1" sz="4200">
                <a:uFill>
                  <a:solidFill/>
                </a:uFill>
              </a:rPr>
              <a:t>House Model</a:t>
            </a:r>
          </a:p>
        </p:txBody>
      </p:sp>
      <p:sp>
        <p:nvSpPr>
          <p:cNvPr id="219" name="Shape 219"/>
          <p:cNvSpPr/>
          <p:nvPr>
            <p:ph type="sldNum" sz="quarter" idx="2"/>
          </p:nvPr>
        </p:nvSpPr>
        <p:spPr>
          <a:xfrm>
            <a:off x="13584913" y="8517749"/>
            <a:ext cx="216037"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220" name="Shape 220"/>
          <p:cNvSpPr/>
          <p:nvPr/>
        </p:nvSpPr>
        <p:spPr>
          <a:xfrm>
            <a:off x="49911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C</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r</a:t>
            </a:r>
            <a:endParaRPr sz="2200">
              <a:uFill>
                <a:solidFill/>
              </a:uFill>
            </a:endParaRPr>
          </a:p>
          <a:p>
            <a:pPr lvl="0" algn="ctr">
              <a:defRPr sz="1800">
                <a:uFillTx/>
              </a:defRPr>
            </a:pPr>
            <a:r>
              <a:rPr sz="2200">
                <a:uFill>
                  <a:solidFill/>
                </a:uFill>
              </a:rPr>
              <a:t>e</a:t>
            </a:r>
          </a:p>
        </p:txBody>
      </p:sp>
      <p:sp>
        <p:nvSpPr>
          <p:cNvPr id="221" name="Shape 221"/>
          <p:cNvSpPr/>
          <p:nvPr/>
        </p:nvSpPr>
        <p:spPr>
          <a:xfrm>
            <a:off x="62738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P</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o</a:t>
            </a:r>
            <a:endParaRPr sz="2200">
              <a:uFill>
                <a:solidFill/>
              </a:uFill>
            </a:endParaRPr>
          </a:p>
          <a:p>
            <a:pPr lvl="0" algn="ctr">
              <a:defRPr sz="1800">
                <a:uFillTx/>
              </a:defRPr>
            </a:pPr>
            <a:r>
              <a:rPr sz="2200">
                <a:uFill>
                  <a:solidFill/>
                </a:uFill>
              </a:rPr>
              <a:t>p</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e</a:t>
            </a:r>
          </a:p>
        </p:txBody>
      </p:sp>
      <p:sp>
        <p:nvSpPr>
          <p:cNvPr id="222" name="Shape 222"/>
          <p:cNvSpPr/>
          <p:nvPr/>
        </p:nvSpPr>
        <p:spPr>
          <a:xfrm>
            <a:off x="75438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a:uFill>
                  <a:solidFill/>
                </a:uFill>
              </a:rPr>
              <a:t>S</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c</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e</a:t>
            </a:r>
          </a:p>
        </p:txBody>
      </p:sp>
      <p:sp>
        <p:nvSpPr>
          <p:cNvPr id="223" name="Shape 223"/>
          <p:cNvSpPr/>
          <p:nvPr/>
        </p:nvSpPr>
        <p:spPr>
          <a:xfrm>
            <a:off x="88519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S</a:t>
            </a:r>
            <a:endParaRPr sz="2200">
              <a:uFill>
                <a:solidFill/>
              </a:uFill>
            </a:endParaRPr>
          </a:p>
          <a:p>
            <a:pPr lvl="0" algn="ctr">
              <a:defRPr sz="1800">
                <a:uFillTx/>
              </a:defRPr>
            </a:pPr>
            <a:r>
              <a:rPr sz="2200">
                <a:uFill>
                  <a:solidFill/>
                </a:uFill>
              </a:rPr>
              <a:t>y</a:t>
            </a:r>
            <a:endParaRPr sz="2200">
              <a:uFill>
                <a:solidFill/>
              </a:uFill>
            </a:endParaRPr>
          </a:p>
          <a:p>
            <a:pPr lvl="0" algn="ctr">
              <a:defRPr sz="1800">
                <a:uFillTx/>
              </a:defRPr>
            </a:pPr>
            <a:r>
              <a:rPr sz="2200">
                <a:uFill>
                  <a:solidFill/>
                </a:uFill>
              </a:rPr>
              <a:t>s</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m</a:t>
            </a:r>
            <a:endParaRPr sz="2200">
              <a:uFill>
                <a:solidFill/>
              </a:uFill>
            </a:endParaRPr>
          </a:p>
          <a:p>
            <a:pPr lvl="0" algn="ctr">
              <a:defRPr sz="1800">
                <a:uFillTx/>
              </a:defRPr>
            </a:pPr>
            <a:r>
              <a:rPr sz="2200">
                <a:uFill>
                  <a:solidFill/>
                </a:uFill>
              </a:rPr>
              <a:t>s</a:t>
            </a:r>
          </a:p>
        </p:txBody>
      </p:sp>
      <p:sp>
        <p:nvSpPr>
          <p:cNvPr id="224" name="Shape 224"/>
          <p:cNvSpPr/>
          <p:nvPr/>
        </p:nvSpPr>
        <p:spPr>
          <a:xfrm>
            <a:off x="4991100" y="3835400"/>
            <a:ext cx="5143500" cy="1270000"/>
          </a:xfrm>
          <a:prstGeom prst="rect">
            <a:avLst/>
          </a:prstGeom>
          <a:solidFill>
            <a:srgbClr val="0061FF"/>
          </a:solidFill>
          <a:ln w="25400">
            <a:solidFill/>
            <a:miter lim="400000"/>
          </a:ln>
          <a:extLst>
            <a:ext uri="{C572A759-6A51-4108-AA02-DFA0A04FC94B}">
              <ma14:wrappingTextBoxFlag xmlns:ma14="http://schemas.microsoft.com/office/mac/drawingml/2011/main" val="1"/>
            </a:ext>
          </a:extLst>
        </p:spPr>
        <p:txBody>
          <a:bodyPr lIns="38100" tIns="38100" rIns="38100" bIns="38100" anchor="ctr"/>
          <a:lstStyle>
            <a:lvl1pPr algn="ctr">
              <a:defRPr sz="3000"/>
            </a:lvl1pPr>
          </a:lstStyle>
          <a:p>
            <a:pPr lvl="0">
              <a:defRPr sz="1800">
                <a:uFillTx/>
              </a:defRPr>
            </a:pPr>
            <a:r>
              <a:rPr sz="3000">
                <a:uFill>
                  <a:solidFill/>
                </a:uFill>
              </a:rPr>
              <a:t>MONEY</a:t>
            </a:r>
          </a:p>
        </p:txBody>
      </p:sp>
      <p:sp>
        <p:nvSpPr>
          <p:cNvPr id="225" name="Shape 225"/>
          <p:cNvSpPr/>
          <p:nvPr/>
        </p:nvSpPr>
        <p:spPr>
          <a:xfrm>
            <a:off x="5016500" y="2565400"/>
            <a:ext cx="5041900" cy="1270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42AA"/>
          </a:solidFill>
          <a:ln w="25400">
            <a:solidFill/>
            <a:miter lim="400000"/>
          </a:ln>
          <a:extLst>
            <a:ext uri="{C572A759-6A51-4108-AA02-DFA0A04FC94B}">
              <ma14:wrappingTextBoxFlag xmlns:ma14="http://schemas.microsoft.com/office/mac/drawingml/2011/main" val="1"/>
            </a:ext>
          </a:extLst>
        </p:spPr>
        <p:txBody>
          <a:bodyPr lIns="38100" tIns="38100" rIns="38100" bIns="38100"/>
          <a:lstStyle>
            <a:lvl1pPr>
              <a:defRPr sz="3000">
                <a:solidFill>
                  <a:srgbClr val="FFFFFF"/>
                </a:solidFill>
                <a:uFill>
                  <a:solidFill>
                    <a:srgbClr val="FFFFFF"/>
                  </a:solidFill>
                </a:uFill>
              </a:defRPr>
            </a:lvl1pPr>
          </a:lstStyle>
          <a:p>
            <a:pPr lvl="0">
              <a:defRPr sz="1800">
                <a:solidFill>
                  <a:srgbClr val="000000"/>
                </a:solidFill>
                <a:uFillTx/>
              </a:defRPr>
            </a:pPr>
            <a:r>
              <a:rPr sz="3000">
                <a:solidFill>
                  <a:srgbClr val="FFFFFF"/>
                </a:solidFill>
                <a:uFill>
                  <a:solidFill>
                    <a:srgbClr val="FFFFFF"/>
                  </a:solidFill>
                </a:uFill>
              </a:rPr>
              <a:t>Mission</a:t>
            </a:r>
          </a:p>
        </p:txBody>
      </p:sp>
      <p:sp>
        <p:nvSpPr>
          <p:cNvPr id="226" name="Shape 226"/>
          <p:cNvSpPr/>
          <p:nvPr/>
        </p:nvSpPr>
        <p:spPr>
          <a:xfrm>
            <a:off x="1739900" y="3378200"/>
            <a:ext cx="2744838" cy="3902460"/>
          </a:xfrm>
          <a:prstGeom prst="rect">
            <a:avLst/>
          </a:prstGeom>
          <a:ln w="12700">
            <a:miter lim="400000"/>
          </a:ln>
          <a:extLst>
            <a:ext uri="{C572A759-6A51-4108-AA02-DFA0A04FC94B}">
              <ma14:wrappingTextBoxFlag xmlns:ma14="http://schemas.microsoft.com/office/mac/drawingml/2011/main" val="1"/>
            </a:ext>
          </a:extLst>
        </p:spPr>
        <p:txBody>
          <a:bodyPr wrap="none" lIns="38100" tIns="38100" rIns="38100" bIns="38100">
            <a:spAutoFit/>
          </a:bodyPr>
          <a:lstStyle/>
          <a:p>
            <a:pPr lvl="0">
              <a:defRPr sz="1800">
                <a:uFillTx/>
              </a:defRPr>
            </a:pPr>
            <a:r>
              <a:rPr sz="3000">
                <a:uFill>
                  <a:solidFill/>
                </a:uFill>
              </a:rPr>
              <a:t>Money:</a:t>
            </a:r>
            <a:endParaRPr sz="3000">
              <a:uFill>
                <a:solidFill/>
              </a:uFill>
            </a:endParaRPr>
          </a:p>
          <a:p>
            <a:pPr lvl="0">
              <a:defRPr sz="1800">
                <a:uFillTx/>
              </a:defRPr>
            </a:pPr>
            <a:endParaRPr sz="3000">
              <a:uFill>
                <a:solidFill/>
              </a:uFill>
            </a:endParaRPr>
          </a:p>
          <a:p>
            <a:pPr lvl="0">
              <a:defRPr sz="1800">
                <a:uFillTx/>
              </a:defRPr>
            </a:pPr>
            <a:r>
              <a:rPr sz="2200">
                <a:uFill>
                  <a:solidFill/>
                </a:uFill>
              </a:rPr>
              <a:t>If we are ever going</a:t>
            </a:r>
            <a:endParaRPr sz="2200">
              <a:uFill>
                <a:solidFill/>
              </a:uFill>
            </a:endParaRPr>
          </a:p>
          <a:p>
            <a:pPr lvl="0">
              <a:defRPr sz="1800">
                <a:uFillTx/>
              </a:defRPr>
            </a:pPr>
            <a:r>
              <a:rPr sz="2200">
                <a:uFill>
                  <a:solidFill/>
                </a:uFill>
              </a:rPr>
              <a:t>to accomplish our </a:t>
            </a:r>
            <a:endParaRPr sz="2200">
              <a:uFill>
                <a:solidFill/>
              </a:uFill>
            </a:endParaRPr>
          </a:p>
          <a:p>
            <a:pPr lvl="0">
              <a:defRPr sz="1800">
                <a:uFillTx/>
              </a:defRPr>
            </a:pPr>
            <a:r>
              <a:rPr sz="2200">
                <a:uFill>
                  <a:solidFill/>
                </a:uFill>
              </a:rPr>
              <a:t>mission and vision, </a:t>
            </a:r>
            <a:endParaRPr sz="2200">
              <a:uFill>
                <a:solidFill/>
              </a:uFill>
            </a:endParaRPr>
          </a:p>
          <a:p>
            <a:pPr lvl="0">
              <a:defRPr sz="1800">
                <a:uFillTx/>
              </a:defRPr>
            </a:pPr>
            <a:r>
              <a:rPr sz="2200">
                <a:uFill>
                  <a:solidFill/>
                </a:uFill>
              </a:rPr>
              <a:t>to build the House of</a:t>
            </a:r>
            <a:endParaRPr sz="2200">
              <a:uFill>
                <a:solidFill/>
              </a:uFill>
            </a:endParaRPr>
          </a:p>
          <a:p>
            <a:pPr lvl="0">
              <a:defRPr sz="1800">
                <a:uFillTx/>
              </a:defRPr>
            </a:pPr>
            <a:r>
              <a:rPr sz="2200">
                <a:uFill>
                  <a:solidFill/>
                </a:uFill>
              </a:rPr>
              <a:t>the Lord, then we </a:t>
            </a:r>
            <a:endParaRPr sz="2200">
              <a:uFill>
                <a:solidFill/>
              </a:uFill>
            </a:endParaRPr>
          </a:p>
          <a:p>
            <a:pPr lvl="0">
              <a:defRPr sz="1800">
                <a:uFillTx/>
              </a:defRPr>
            </a:pPr>
            <a:r>
              <a:rPr sz="2200">
                <a:uFill>
                  <a:solidFill/>
                </a:uFill>
              </a:rPr>
              <a:t>must consider </a:t>
            </a:r>
            <a:endParaRPr sz="2200">
              <a:uFill>
                <a:solidFill/>
              </a:uFill>
            </a:endParaRPr>
          </a:p>
          <a:p>
            <a:pPr lvl="0">
              <a:defRPr sz="1800">
                <a:uFillTx/>
              </a:defRPr>
            </a:pPr>
            <a:r>
              <a:rPr sz="2200">
                <a:uFill>
                  <a:solidFill/>
                </a:uFill>
              </a:rPr>
              <a:t>whether we have the</a:t>
            </a:r>
            <a:endParaRPr sz="2200">
              <a:uFill>
                <a:solidFill/>
              </a:uFill>
            </a:endParaRPr>
          </a:p>
          <a:p>
            <a:pPr lvl="0">
              <a:defRPr sz="1800">
                <a:uFillTx/>
              </a:defRPr>
            </a:pPr>
            <a:r>
              <a:rPr sz="2200">
                <a:uFill>
                  <a:solidFill/>
                </a:uFill>
              </a:rPr>
              <a:t>resources to do it in</a:t>
            </a:r>
            <a:endParaRPr sz="2200">
              <a:uFill>
                <a:solidFill/>
              </a:uFill>
            </a:endParaRPr>
          </a:p>
          <a:p>
            <a:pPr lvl="0">
              <a:defRPr sz="1800">
                <a:uFillTx/>
              </a:defRPr>
            </a:pPr>
            <a:r>
              <a:rPr sz="2200">
                <a:uFill>
                  <a:solidFill/>
                </a:uFill>
              </a:rPr>
              <a:t>the first place.  </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16" presetID="23" grpId="1" fill="hold">
                                  <p:stCondLst>
                                    <p:cond delay="0"/>
                                  </p:stCondLst>
                                  <p:iterate type="el" backwards="0">
                                    <p:tmAbs val="0"/>
                                  </p:iterate>
                                  <p:childTnLst>
                                    <p:set>
                                      <p:cBhvr>
                                        <p:cTn id="6" fill="hold"/>
                                        <p:tgtEl>
                                          <p:spTgt spid="226"/>
                                        </p:tgtEl>
                                        <p:attrNameLst>
                                          <p:attrName>style.visibility</p:attrName>
                                        </p:attrNameLst>
                                      </p:cBhvr>
                                      <p:to>
                                        <p:strVal val="visible"/>
                                      </p:to>
                                    </p:set>
                                    <p:anim calcmode="lin" valueType="num">
                                      <p:cBhvr>
                                        <p:cTn id="7" dur="1000" fill="hold"/>
                                        <p:tgtEl>
                                          <p:spTgt spid="226"/>
                                        </p:tgtEl>
                                        <p:attrNameLst>
                                          <p:attrName>ppt_w</p:attrName>
                                        </p:attrNameLst>
                                      </p:cBhvr>
                                      <p:tavLst>
                                        <p:tav tm="0">
                                          <p:val>
                                            <p:strVal val="4*#ppt_w"/>
                                          </p:val>
                                        </p:tav>
                                        <p:tav tm="100000">
                                          <p:val>
                                            <p:strVal val="#ppt_w"/>
                                          </p:val>
                                        </p:tav>
                                      </p:tavLst>
                                    </p:anim>
                                    <p:anim calcmode="lin" valueType="num">
                                      <p:cBhvr>
                                        <p:cTn id="8" dur="1000" fill="hold"/>
                                        <p:tgtEl>
                                          <p:spTgt spid="2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6"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8" name="Shape 228"/>
          <p:cNvSpPr/>
          <p:nvPr>
            <p:ph type="title"/>
          </p:nvPr>
        </p:nvSpPr>
        <p:spPr>
          <a:xfrm>
            <a:off x="139700" y="127000"/>
            <a:ext cx="9245600" cy="1955800"/>
          </a:xfrm>
          <a:prstGeom prst="rect">
            <a:avLst/>
          </a:prstGeom>
        </p:spPr>
        <p:txBody>
          <a:bodyPr/>
          <a:lstStyle/>
          <a:p>
            <a:pPr lvl="0">
              <a:defRPr b="0" sz="1800">
                <a:uFillTx/>
              </a:defRPr>
            </a:pPr>
            <a:r>
              <a:rPr b="1" sz="4200">
                <a:uFill>
                  <a:solidFill/>
                </a:uFill>
              </a:rPr>
              <a:t>House Model</a:t>
            </a:r>
          </a:p>
        </p:txBody>
      </p:sp>
      <p:sp>
        <p:nvSpPr>
          <p:cNvPr id="229" name="Shape 229"/>
          <p:cNvSpPr/>
          <p:nvPr>
            <p:ph type="sldNum" sz="quarter" idx="2"/>
          </p:nvPr>
        </p:nvSpPr>
        <p:spPr>
          <a:xfrm>
            <a:off x="13584913" y="8517749"/>
            <a:ext cx="216037"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230" name="Shape 230"/>
          <p:cNvSpPr/>
          <p:nvPr/>
        </p:nvSpPr>
        <p:spPr>
          <a:xfrm>
            <a:off x="49911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C</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r</a:t>
            </a:r>
            <a:endParaRPr sz="2200">
              <a:uFill>
                <a:solidFill/>
              </a:uFill>
            </a:endParaRPr>
          </a:p>
          <a:p>
            <a:pPr lvl="0" algn="ctr">
              <a:defRPr sz="1800">
                <a:uFillTx/>
              </a:defRPr>
            </a:pPr>
            <a:r>
              <a:rPr sz="2200">
                <a:uFill>
                  <a:solidFill/>
                </a:uFill>
              </a:rPr>
              <a:t>e</a:t>
            </a:r>
          </a:p>
        </p:txBody>
      </p:sp>
      <p:sp>
        <p:nvSpPr>
          <p:cNvPr id="231" name="Shape 231"/>
          <p:cNvSpPr/>
          <p:nvPr/>
        </p:nvSpPr>
        <p:spPr>
          <a:xfrm>
            <a:off x="62738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P</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o</a:t>
            </a:r>
            <a:endParaRPr sz="2200">
              <a:uFill>
                <a:solidFill/>
              </a:uFill>
            </a:endParaRPr>
          </a:p>
          <a:p>
            <a:pPr lvl="0" algn="ctr">
              <a:defRPr sz="1800">
                <a:uFillTx/>
              </a:defRPr>
            </a:pPr>
            <a:r>
              <a:rPr sz="2200">
                <a:uFill>
                  <a:solidFill/>
                </a:uFill>
              </a:rPr>
              <a:t>p</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e</a:t>
            </a:r>
          </a:p>
        </p:txBody>
      </p:sp>
      <p:sp>
        <p:nvSpPr>
          <p:cNvPr id="232" name="Shape 232"/>
          <p:cNvSpPr/>
          <p:nvPr/>
        </p:nvSpPr>
        <p:spPr>
          <a:xfrm>
            <a:off x="75438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a:uFill>
                  <a:solidFill/>
                </a:uFill>
              </a:rPr>
              <a:t>S</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c</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e</a:t>
            </a:r>
          </a:p>
        </p:txBody>
      </p:sp>
      <p:sp>
        <p:nvSpPr>
          <p:cNvPr id="233" name="Shape 233"/>
          <p:cNvSpPr/>
          <p:nvPr/>
        </p:nvSpPr>
        <p:spPr>
          <a:xfrm>
            <a:off x="8851900" y="51054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S</a:t>
            </a:r>
            <a:endParaRPr sz="2200">
              <a:uFill>
                <a:solidFill/>
              </a:uFill>
            </a:endParaRPr>
          </a:p>
          <a:p>
            <a:pPr lvl="0" algn="ctr">
              <a:defRPr sz="1800">
                <a:uFillTx/>
              </a:defRPr>
            </a:pPr>
            <a:r>
              <a:rPr sz="2200">
                <a:uFill>
                  <a:solidFill/>
                </a:uFill>
              </a:rPr>
              <a:t>y</a:t>
            </a:r>
            <a:endParaRPr sz="2200">
              <a:uFill>
                <a:solidFill/>
              </a:uFill>
            </a:endParaRPr>
          </a:p>
          <a:p>
            <a:pPr lvl="0" algn="ctr">
              <a:defRPr sz="1800">
                <a:uFillTx/>
              </a:defRPr>
            </a:pPr>
            <a:r>
              <a:rPr sz="2200">
                <a:uFill>
                  <a:solidFill/>
                </a:uFill>
              </a:rPr>
              <a:t>s</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m</a:t>
            </a:r>
            <a:endParaRPr sz="2200">
              <a:uFill>
                <a:solidFill/>
              </a:uFill>
            </a:endParaRPr>
          </a:p>
          <a:p>
            <a:pPr lvl="0" algn="ctr">
              <a:defRPr sz="1800">
                <a:uFillTx/>
              </a:defRPr>
            </a:pPr>
            <a:r>
              <a:rPr sz="2200">
                <a:uFill>
                  <a:solidFill/>
                </a:uFill>
              </a:rPr>
              <a:t>s</a:t>
            </a:r>
          </a:p>
        </p:txBody>
      </p:sp>
      <p:sp>
        <p:nvSpPr>
          <p:cNvPr id="234" name="Shape 234"/>
          <p:cNvSpPr/>
          <p:nvPr/>
        </p:nvSpPr>
        <p:spPr>
          <a:xfrm>
            <a:off x="4991100" y="3835400"/>
            <a:ext cx="5143500" cy="1270000"/>
          </a:xfrm>
          <a:prstGeom prst="rect">
            <a:avLst/>
          </a:prstGeom>
          <a:solidFill>
            <a:srgbClr val="0061FF"/>
          </a:solidFill>
          <a:ln w="25400">
            <a:solidFill/>
            <a:miter lim="400000"/>
          </a:ln>
          <a:extLst>
            <a:ext uri="{C572A759-6A51-4108-AA02-DFA0A04FC94B}">
              <ma14:wrappingTextBoxFlag xmlns:ma14="http://schemas.microsoft.com/office/mac/drawingml/2011/main" val="1"/>
            </a:ext>
          </a:extLst>
        </p:spPr>
        <p:txBody>
          <a:bodyPr lIns="38100" tIns="38100" rIns="38100" bIns="38100" anchor="ctr"/>
          <a:lstStyle>
            <a:lvl1pPr algn="ctr">
              <a:defRPr sz="3000"/>
            </a:lvl1pPr>
          </a:lstStyle>
          <a:p>
            <a:pPr lvl="0">
              <a:defRPr sz="1800">
                <a:uFillTx/>
              </a:defRPr>
            </a:pPr>
            <a:r>
              <a:rPr sz="3000">
                <a:uFill>
                  <a:solidFill/>
                </a:uFill>
              </a:rPr>
              <a:t>MONEY</a:t>
            </a:r>
          </a:p>
        </p:txBody>
      </p:sp>
      <p:sp>
        <p:nvSpPr>
          <p:cNvPr id="235" name="Shape 235"/>
          <p:cNvSpPr/>
          <p:nvPr/>
        </p:nvSpPr>
        <p:spPr>
          <a:xfrm>
            <a:off x="5016500" y="2565400"/>
            <a:ext cx="5041900" cy="1270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42AA"/>
          </a:solidFill>
          <a:ln w="25400">
            <a:solidFill/>
            <a:miter lim="400000"/>
          </a:ln>
          <a:extLst>
            <a:ext uri="{C572A759-6A51-4108-AA02-DFA0A04FC94B}">
              <ma14:wrappingTextBoxFlag xmlns:ma14="http://schemas.microsoft.com/office/mac/drawingml/2011/main" val="1"/>
            </a:ext>
          </a:extLst>
        </p:spPr>
        <p:txBody>
          <a:bodyPr lIns="38100" tIns="38100" rIns="38100" bIns="38100"/>
          <a:lstStyle>
            <a:lvl1pPr>
              <a:defRPr sz="3000">
                <a:solidFill>
                  <a:srgbClr val="FFFFFF"/>
                </a:solidFill>
                <a:uFill>
                  <a:solidFill>
                    <a:srgbClr val="FFFFFF"/>
                  </a:solidFill>
                </a:uFill>
              </a:defRPr>
            </a:lvl1pPr>
          </a:lstStyle>
          <a:p>
            <a:pPr lvl="0">
              <a:defRPr sz="1800">
                <a:solidFill>
                  <a:srgbClr val="000000"/>
                </a:solidFill>
                <a:uFillTx/>
              </a:defRPr>
            </a:pPr>
            <a:r>
              <a:rPr sz="3000">
                <a:solidFill>
                  <a:srgbClr val="FFFFFF"/>
                </a:solidFill>
                <a:uFill>
                  <a:solidFill>
                    <a:srgbClr val="FFFFFF"/>
                  </a:solidFill>
                </a:uFill>
              </a:rPr>
              <a:t>Mission</a:t>
            </a:r>
          </a:p>
        </p:txBody>
      </p:sp>
      <p:sp>
        <p:nvSpPr>
          <p:cNvPr id="236" name="Shape 236"/>
          <p:cNvSpPr/>
          <p:nvPr/>
        </p:nvSpPr>
        <p:spPr>
          <a:xfrm>
            <a:off x="1739900" y="3378200"/>
            <a:ext cx="2775261" cy="4232660"/>
          </a:xfrm>
          <a:prstGeom prst="rect">
            <a:avLst/>
          </a:prstGeom>
          <a:ln w="12700">
            <a:miter lim="400000"/>
          </a:ln>
          <a:extLst>
            <a:ext uri="{C572A759-6A51-4108-AA02-DFA0A04FC94B}">
              <ma14:wrappingTextBoxFlag xmlns:ma14="http://schemas.microsoft.com/office/mac/drawingml/2011/main" val="1"/>
            </a:ext>
          </a:extLst>
        </p:spPr>
        <p:txBody>
          <a:bodyPr wrap="none" lIns="38100" tIns="38100" rIns="38100" bIns="38100">
            <a:spAutoFit/>
          </a:bodyPr>
          <a:lstStyle/>
          <a:p>
            <a:pPr lvl="0">
              <a:defRPr sz="1800">
                <a:uFillTx/>
              </a:defRPr>
            </a:pPr>
            <a:r>
              <a:rPr sz="3000">
                <a:uFill>
                  <a:solidFill/>
                </a:uFill>
              </a:rPr>
              <a:t>Culture:</a:t>
            </a:r>
            <a:endParaRPr sz="3000">
              <a:uFill>
                <a:solidFill/>
              </a:uFill>
            </a:endParaRPr>
          </a:p>
          <a:p>
            <a:pPr lvl="0">
              <a:defRPr sz="1800">
                <a:uFillTx/>
              </a:defRPr>
            </a:pPr>
            <a:endParaRPr sz="3000">
              <a:uFill>
                <a:solidFill/>
              </a:uFill>
            </a:endParaRPr>
          </a:p>
          <a:p>
            <a:pPr lvl="0">
              <a:defRPr sz="1800">
                <a:uFillTx/>
              </a:defRPr>
            </a:pPr>
            <a:r>
              <a:rPr sz="2200">
                <a:uFill>
                  <a:solidFill/>
                </a:uFill>
              </a:rPr>
              <a:t>Hugely influenced</a:t>
            </a:r>
            <a:endParaRPr sz="2200">
              <a:uFill>
                <a:solidFill/>
              </a:uFill>
            </a:endParaRPr>
          </a:p>
          <a:p>
            <a:pPr lvl="0">
              <a:defRPr sz="1800">
                <a:uFillTx/>
              </a:defRPr>
            </a:pPr>
            <a:r>
              <a:rPr sz="2200">
                <a:uFill>
                  <a:solidFill/>
                </a:uFill>
              </a:rPr>
              <a:t>by Core Values.  </a:t>
            </a:r>
            <a:endParaRPr sz="2200">
              <a:uFill>
                <a:solidFill/>
              </a:uFill>
            </a:endParaRPr>
          </a:p>
          <a:p>
            <a:pPr lvl="0">
              <a:defRPr sz="1800">
                <a:uFillTx/>
              </a:defRPr>
            </a:pPr>
            <a:r>
              <a:rPr sz="2200">
                <a:uFill>
                  <a:solidFill/>
                </a:uFill>
              </a:rPr>
              <a:t>Do the people that</a:t>
            </a:r>
            <a:endParaRPr sz="2200">
              <a:uFill>
                <a:solidFill/>
              </a:uFill>
            </a:endParaRPr>
          </a:p>
          <a:p>
            <a:pPr lvl="0">
              <a:defRPr sz="1800">
                <a:uFillTx/>
              </a:defRPr>
            </a:pPr>
            <a:r>
              <a:rPr sz="2200">
                <a:uFill>
                  <a:solidFill/>
                </a:uFill>
              </a:rPr>
              <a:t>labor with us truly </a:t>
            </a:r>
            <a:endParaRPr sz="2200">
              <a:uFill>
                <a:solidFill/>
              </a:uFill>
            </a:endParaRPr>
          </a:p>
          <a:p>
            <a:pPr lvl="0">
              <a:defRPr sz="1800">
                <a:uFillTx/>
              </a:defRPr>
            </a:pPr>
            <a:r>
              <a:rPr sz="2200">
                <a:uFill>
                  <a:solidFill/>
                </a:uFill>
              </a:rPr>
              <a:t>understand what </a:t>
            </a:r>
            <a:endParaRPr sz="2200">
              <a:uFill>
                <a:solidFill/>
              </a:uFill>
            </a:endParaRPr>
          </a:p>
          <a:p>
            <a:pPr lvl="0">
              <a:defRPr sz="1800">
                <a:uFillTx/>
              </a:defRPr>
            </a:pPr>
            <a:r>
              <a:rPr sz="2200">
                <a:uFill>
                  <a:solidFill/>
                </a:uFill>
              </a:rPr>
              <a:t>we are about, and </a:t>
            </a:r>
            <a:endParaRPr sz="2200">
              <a:uFill>
                <a:solidFill/>
              </a:uFill>
            </a:endParaRPr>
          </a:p>
          <a:p>
            <a:pPr lvl="0">
              <a:defRPr sz="1800">
                <a:uFillTx/>
              </a:defRPr>
            </a:pPr>
            <a:r>
              <a:rPr sz="2200">
                <a:uFill>
                  <a:solidFill/>
                </a:uFill>
              </a:rPr>
              <a:t>do we see it in their </a:t>
            </a:r>
            <a:endParaRPr sz="2200">
              <a:uFill>
                <a:solidFill/>
              </a:uFill>
            </a:endParaRPr>
          </a:p>
          <a:p>
            <a:pPr lvl="0">
              <a:defRPr sz="1800">
                <a:uFillTx/>
              </a:defRPr>
            </a:pPr>
            <a:r>
              <a:rPr sz="2200">
                <a:uFill>
                  <a:solidFill/>
                </a:uFill>
              </a:rPr>
              <a:t>task accomplishment</a:t>
            </a:r>
            <a:endParaRPr sz="2200">
              <a:uFill>
                <a:solidFill/>
              </a:uFill>
            </a:endParaRPr>
          </a:p>
          <a:p>
            <a:pPr lvl="0">
              <a:defRPr sz="1800">
                <a:uFillTx/>
              </a:defRPr>
            </a:pPr>
            <a:r>
              <a:rPr sz="2200">
                <a:uFill>
                  <a:solidFill/>
                </a:uFill>
              </a:rPr>
              <a:t>and relational </a:t>
            </a:r>
            <a:endParaRPr sz="2200">
              <a:uFill>
                <a:solidFill/>
              </a:uFill>
            </a:endParaRPr>
          </a:p>
          <a:p>
            <a:pPr lvl="0">
              <a:defRPr sz="1800">
                <a:uFillTx/>
              </a:defRPr>
            </a:pPr>
            <a:r>
              <a:rPr sz="2200">
                <a:uFill>
                  <a:solidFill/>
                </a:uFill>
              </a:rPr>
              <a:t>development?</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16" presetID="23" grpId="1" fill="hold">
                                  <p:stCondLst>
                                    <p:cond delay="0"/>
                                  </p:stCondLst>
                                  <p:iterate type="el" backwards="0">
                                    <p:tmAbs val="0"/>
                                  </p:iterate>
                                  <p:childTnLst>
                                    <p:set>
                                      <p:cBhvr>
                                        <p:cTn id="6" fill="hold"/>
                                        <p:tgtEl>
                                          <p:spTgt spid="236"/>
                                        </p:tgtEl>
                                        <p:attrNameLst>
                                          <p:attrName>style.visibility</p:attrName>
                                        </p:attrNameLst>
                                      </p:cBhvr>
                                      <p:to>
                                        <p:strVal val="visible"/>
                                      </p:to>
                                    </p:set>
                                    <p:anim calcmode="lin" valueType="num">
                                      <p:cBhvr>
                                        <p:cTn id="7" dur="1000" fill="hold"/>
                                        <p:tgtEl>
                                          <p:spTgt spid="236"/>
                                        </p:tgtEl>
                                        <p:attrNameLst>
                                          <p:attrName>ppt_w</p:attrName>
                                        </p:attrNameLst>
                                      </p:cBhvr>
                                      <p:tavLst>
                                        <p:tav tm="0">
                                          <p:val>
                                            <p:strVal val="4*#ppt_w"/>
                                          </p:val>
                                        </p:tav>
                                        <p:tav tm="100000">
                                          <p:val>
                                            <p:strVal val="#ppt_w"/>
                                          </p:val>
                                        </p:tav>
                                      </p:tavLst>
                                    </p:anim>
                                    <p:anim calcmode="lin" valueType="num">
                                      <p:cBhvr>
                                        <p:cTn id="8" dur="1000" fill="hold"/>
                                        <p:tgtEl>
                                          <p:spTgt spid="23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6"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8" name="Shape 238"/>
          <p:cNvSpPr/>
          <p:nvPr>
            <p:ph type="title"/>
          </p:nvPr>
        </p:nvSpPr>
        <p:spPr>
          <a:xfrm>
            <a:off x="139700" y="127000"/>
            <a:ext cx="9245600" cy="1955800"/>
          </a:xfrm>
          <a:prstGeom prst="rect">
            <a:avLst/>
          </a:prstGeom>
        </p:spPr>
        <p:txBody>
          <a:bodyPr/>
          <a:lstStyle/>
          <a:p>
            <a:pPr lvl="0">
              <a:defRPr b="0" sz="1800">
                <a:uFillTx/>
              </a:defRPr>
            </a:pPr>
            <a:r>
              <a:rPr b="1" sz="4200">
                <a:uFill>
                  <a:solidFill/>
                </a:uFill>
              </a:rPr>
              <a:t>House Model</a:t>
            </a:r>
          </a:p>
        </p:txBody>
      </p:sp>
      <p:sp>
        <p:nvSpPr>
          <p:cNvPr id="239" name="Shape 239"/>
          <p:cNvSpPr/>
          <p:nvPr>
            <p:ph type="sldNum" sz="quarter" idx="2"/>
          </p:nvPr>
        </p:nvSpPr>
        <p:spPr>
          <a:xfrm>
            <a:off x="13584913" y="8517749"/>
            <a:ext cx="216037"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240" name="Shape 240"/>
          <p:cNvSpPr/>
          <p:nvPr/>
        </p:nvSpPr>
        <p:spPr>
          <a:xfrm>
            <a:off x="49276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C</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r</a:t>
            </a:r>
            <a:endParaRPr sz="2200">
              <a:uFill>
                <a:solidFill/>
              </a:uFill>
            </a:endParaRPr>
          </a:p>
          <a:p>
            <a:pPr lvl="0" algn="ctr">
              <a:defRPr sz="1800">
                <a:uFillTx/>
              </a:defRPr>
            </a:pPr>
            <a:r>
              <a:rPr sz="2200">
                <a:uFill>
                  <a:solidFill/>
                </a:uFill>
              </a:rPr>
              <a:t>e</a:t>
            </a:r>
          </a:p>
        </p:txBody>
      </p:sp>
      <p:sp>
        <p:nvSpPr>
          <p:cNvPr id="241" name="Shape 241"/>
          <p:cNvSpPr/>
          <p:nvPr/>
        </p:nvSpPr>
        <p:spPr>
          <a:xfrm>
            <a:off x="62230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P</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o</a:t>
            </a:r>
            <a:endParaRPr sz="2200">
              <a:uFill>
                <a:solidFill/>
              </a:uFill>
            </a:endParaRPr>
          </a:p>
          <a:p>
            <a:pPr lvl="0" algn="ctr">
              <a:defRPr sz="1800">
                <a:uFillTx/>
              </a:defRPr>
            </a:pPr>
            <a:r>
              <a:rPr sz="2200">
                <a:uFill>
                  <a:solidFill/>
                </a:uFill>
              </a:rPr>
              <a:t>p</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e</a:t>
            </a:r>
          </a:p>
        </p:txBody>
      </p:sp>
      <p:sp>
        <p:nvSpPr>
          <p:cNvPr id="242" name="Shape 242"/>
          <p:cNvSpPr/>
          <p:nvPr/>
        </p:nvSpPr>
        <p:spPr>
          <a:xfrm>
            <a:off x="75184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a:uFill>
                  <a:solidFill/>
                </a:uFill>
              </a:rPr>
              <a:t>S</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c</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e</a:t>
            </a:r>
          </a:p>
        </p:txBody>
      </p:sp>
      <p:sp>
        <p:nvSpPr>
          <p:cNvPr id="243" name="Shape 243"/>
          <p:cNvSpPr/>
          <p:nvPr/>
        </p:nvSpPr>
        <p:spPr>
          <a:xfrm>
            <a:off x="87376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S</a:t>
            </a:r>
            <a:endParaRPr sz="2200">
              <a:uFill>
                <a:solidFill/>
              </a:uFill>
            </a:endParaRPr>
          </a:p>
          <a:p>
            <a:pPr lvl="0" algn="ctr">
              <a:defRPr sz="1800">
                <a:uFillTx/>
              </a:defRPr>
            </a:pPr>
            <a:r>
              <a:rPr sz="2200">
                <a:uFill>
                  <a:solidFill/>
                </a:uFill>
              </a:rPr>
              <a:t>y</a:t>
            </a:r>
            <a:endParaRPr sz="2200">
              <a:uFill>
                <a:solidFill/>
              </a:uFill>
            </a:endParaRPr>
          </a:p>
          <a:p>
            <a:pPr lvl="0" algn="ctr">
              <a:defRPr sz="1800">
                <a:uFillTx/>
              </a:defRPr>
            </a:pPr>
            <a:r>
              <a:rPr sz="2200">
                <a:uFill>
                  <a:solidFill/>
                </a:uFill>
              </a:rPr>
              <a:t>s</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m</a:t>
            </a:r>
            <a:endParaRPr sz="2200">
              <a:uFill>
                <a:solidFill/>
              </a:uFill>
            </a:endParaRPr>
          </a:p>
          <a:p>
            <a:pPr lvl="0" algn="ctr">
              <a:defRPr sz="1800">
                <a:uFillTx/>
              </a:defRPr>
            </a:pPr>
            <a:r>
              <a:rPr sz="2200">
                <a:uFill>
                  <a:solidFill/>
                </a:uFill>
              </a:rPr>
              <a:t>s</a:t>
            </a:r>
          </a:p>
        </p:txBody>
      </p:sp>
      <p:sp>
        <p:nvSpPr>
          <p:cNvPr id="244" name="Shape 244"/>
          <p:cNvSpPr/>
          <p:nvPr/>
        </p:nvSpPr>
        <p:spPr>
          <a:xfrm>
            <a:off x="4927600" y="3987800"/>
            <a:ext cx="5143500" cy="1270000"/>
          </a:xfrm>
          <a:prstGeom prst="rect">
            <a:avLst/>
          </a:prstGeom>
          <a:solidFill>
            <a:srgbClr val="0061FF"/>
          </a:solidFill>
          <a:ln w="25400">
            <a:solidFill/>
            <a:miter lim="400000"/>
          </a:ln>
          <a:extLst>
            <a:ext uri="{C572A759-6A51-4108-AA02-DFA0A04FC94B}">
              <ma14:wrappingTextBoxFlag xmlns:ma14="http://schemas.microsoft.com/office/mac/drawingml/2011/main" val="1"/>
            </a:ext>
          </a:extLst>
        </p:spPr>
        <p:txBody>
          <a:bodyPr lIns="38100" tIns="38100" rIns="38100" bIns="38100" anchor="ctr"/>
          <a:lstStyle>
            <a:lvl1pPr algn="ctr">
              <a:defRPr sz="3000"/>
            </a:lvl1pPr>
          </a:lstStyle>
          <a:p>
            <a:pPr lvl="0">
              <a:defRPr sz="1800">
                <a:uFillTx/>
              </a:defRPr>
            </a:pPr>
            <a:r>
              <a:rPr sz="3000">
                <a:uFill>
                  <a:solidFill/>
                </a:uFill>
              </a:rPr>
              <a:t>MONEY</a:t>
            </a:r>
          </a:p>
        </p:txBody>
      </p:sp>
      <p:sp>
        <p:nvSpPr>
          <p:cNvPr id="245" name="Shape 245"/>
          <p:cNvSpPr/>
          <p:nvPr/>
        </p:nvSpPr>
        <p:spPr>
          <a:xfrm>
            <a:off x="4991100" y="2730500"/>
            <a:ext cx="5041900" cy="1270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42AA"/>
          </a:solidFill>
          <a:ln w="25400">
            <a:solidFill/>
            <a:miter lim="400000"/>
          </a:ln>
          <a:extLst>
            <a:ext uri="{C572A759-6A51-4108-AA02-DFA0A04FC94B}">
              <ma14:wrappingTextBoxFlag xmlns:ma14="http://schemas.microsoft.com/office/mac/drawingml/2011/main" val="1"/>
            </a:ext>
          </a:extLst>
        </p:spPr>
        <p:txBody>
          <a:bodyPr lIns="38100" tIns="38100" rIns="38100" bIns="38100"/>
          <a:lstStyle>
            <a:lvl1pPr>
              <a:defRPr sz="3000">
                <a:solidFill>
                  <a:srgbClr val="FFFFFF"/>
                </a:solidFill>
                <a:uFill>
                  <a:solidFill>
                    <a:srgbClr val="FFFFFF"/>
                  </a:solidFill>
                </a:uFill>
              </a:defRPr>
            </a:lvl1pPr>
          </a:lstStyle>
          <a:p>
            <a:pPr lvl="0">
              <a:defRPr sz="1800">
                <a:solidFill>
                  <a:srgbClr val="000000"/>
                </a:solidFill>
                <a:uFillTx/>
              </a:defRPr>
            </a:pPr>
            <a:r>
              <a:rPr sz="3000">
                <a:solidFill>
                  <a:srgbClr val="FFFFFF"/>
                </a:solidFill>
                <a:uFill>
                  <a:solidFill>
                    <a:srgbClr val="FFFFFF"/>
                  </a:solidFill>
                </a:uFill>
              </a:rPr>
              <a:t>Mission</a:t>
            </a:r>
          </a:p>
        </p:txBody>
      </p:sp>
      <p:sp>
        <p:nvSpPr>
          <p:cNvPr id="246" name="Shape 246"/>
          <p:cNvSpPr/>
          <p:nvPr/>
        </p:nvSpPr>
        <p:spPr>
          <a:xfrm>
            <a:off x="1612900" y="3022600"/>
            <a:ext cx="2977034" cy="4562860"/>
          </a:xfrm>
          <a:prstGeom prst="rect">
            <a:avLst/>
          </a:prstGeom>
          <a:ln w="12700">
            <a:miter lim="400000"/>
          </a:ln>
          <a:extLst>
            <a:ext uri="{C572A759-6A51-4108-AA02-DFA0A04FC94B}">
              <ma14:wrappingTextBoxFlag xmlns:ma14="http://schemas.microsoft.com/office/mac/drawingml/2011/main" val="1"/>
            </a:ext>
          </a:extLst>
        </p:spPr>
        <p:txBody>
          <a:bodyPr wrap="none" lIns="38100" tIns="38100" rIns="38100" bIns="38100">
            <a:spAutoFit/>
          </a:bodyPr>
          <a:lstStyle/>
          <a:p>
            <a:pPr lvl="0">
              <a:defRPr sz="1800">
                <a:uFillTx/>
              </a:defRPr>
            </a:pPr>
            <a:r>
              <a:rPr sz="3000">
                <a:uFill>
                  <a:solidFill/>
                </a:uFill>
              </a:rPr>
              <a:t>People:</a:t>
            </a:r>
            <a:endParaRPr sz="3000">
              <a:uFill>
                <a:solidFill/>
              </a:uFill>
            </a:endParaRPr>
          </a:p>
          <a:p>
            <a:pPr lvl="0">
              <a:defRPr sz="1800">
                <a:uFillTx/>
              </a:defRPr>
            </a:pPr>
            <a:endParaRPr sz="3000">
              <a:uFill>
                <a:solidFill/>
              </a:uFill>
            </a:endParaRPr>
          </a:p>
          <a:p>
            <a:pPr lvl="0">
              <a:defRPr sz="1800">
                <a:uFillTx/>
              </a:defRPr>
            </a:pPr>
            <a:r>
              <a:rPr sz="2200">
                <a:uFill>
                  <a:solidFill/>
                </a:uFill>
              </a:rPr>
              <a:t>Do we have the right</a:t>
            </a:r>
            <a:endParaRPr sz="2200">
              <a:uFill>
                <a:solidFill/>
              </a:uFill>
            </a:endParaRPr>
          </a:p>
          <a:p>
            <a:pPr lvl="0">
              <a:defRPr sz="1800">
                <a:uFillTx/>
              </a:defRPr>
            </a:pPr>
            <a:r>
              <a:rPr sz="2200">
                <a:uFill>
                  <a:solidFill/>
                </a:uFill>
              </a:rPr>
              <a:t>people in the right </a:t>
            </a:r>
            <a:endParaRPr sz="2200">
              <a:uFill>
                <a:solidFill/>
              </a:uFill>
            </a:endParaRPr>
          </a:p>
          <a:p>
            <a:pPr lvl="0">
              <a:defRPr sz="1800">
                <a:uFillTx/>
              </a:defRPr>
            </a:pPr>
            <a:r>
              <a:rPr sz="2200">
                <a:uFill>
                  <a:solidFill/>
                </a:uFill>
              </a:rPr>
              <a:t>places? Early on you</a:t>
            </a:r>
            <a:endParaRPr sz="2200">
              <a:uFill>
                <a:solidFill/>
              </a:uFill>
            </a:endParaRPr>
          </a:p>
          <a:p>
            <a:pPr lvl="0">
              <a:defRPr sz="1800">
                <a:uFillTx/>
              </a:defRPr>
            </a:pPr>
            <a:r>
              <a:rPr sz="2200">
                <a:uFill>
                  <a:solidFill/>
                </a:uFill>
              </a:rPr>
              <a:t>will be a little off, but</a:t>
            </a:r>
            <a:endParaRPr sz="2200">
              <a:uFill>
                <a:solidFill/>
              </a:uFill>
            </a:endParaRPr>
          </a:p>
          <a:p>
            <a:pPr lvl="0">
              <a:defRPr sz="1800">
                <a:uFillTx/>
              </a:defRPr>
            </a:pPr>
            <a:r>
              <a:rPr sz="2200">
                <a:uFill>
                  <a:solidFill/>
                </a:uFill>
              </a:rPr>
              <a:t>over time must seek to</a:t>
            </a:r>
            <a:endParaRPr sz="2200">
              <a:uFill>
                <a:solidFill/>
              </a:uFill>
            </a:endParaRPr>
          </a:p>
          <a:p>
            <a:pPr lvl="0">
              <a:defRPr sz="1800">
                <a:uFillTx/>
              </a:defRPr>
            </a:pPr>
            <a:r>
              <a:rPr sz="2200">
                <a:uFill>
                  <a:solidFill/>
                </a:uFill>
              </a:rPr>
              <a:t>align gifting with </a:t>
            </a:r>
            <a:endParaRPr sz="2200">
              <a:uFill>
                <a:solidFill/>
              </a:uFill>
            </a:endParaRPr>
          </a:p>
          <a:p>
            <a:pPr lvl="0">
              <a:defRPr sz="1800">
                <a:uFillTx/>
              </a:defRPr>
            </a:pPr>
            <a:r>
              <a:rPr sz="2200">
                <a:uFill>
                  <a:solidFill/>
                </a:uFill>
              </a:rPr>
              <a:t>positions.  </a:t>
            </a:r>
            <a:endParaRPr sz="2200">
              <a:uFill>
                <a:solidFill/>
              </a:uFill>
            </a:endParaRPr>
          </a:p>
          <a:p>
            <a:pPr lvl="0">
              <a:defRPr sz="1800">
                <a:uFillTx/>
              </a:defRPr>
            </a:pPr>
            <a:r>
              <a:rPr sz="2200">
                <a:uFill>
                  <a:solidFill/>
                </a:uFill>
              </a:rPr>
              <a:t>Sometimes better not </a:t>
            </a:r>
            <a:endParaRPr sz="2200">
              <a:uFill>
                <a:solidFill/>
              </a:uFill>
            </a:endParaRPr>
          </a:p>
          <a:p>
            <a:pPr lvl="0">
              <a:defRPr sz="1800">
                <a:uFillTx/>
              </a:defRPr>
            </a:pPr>
            <a:r>
              <a:rPr sz="2200">
                <a:uFill>
                  <a:solidFill/>
                </a:uFill>
              </a:rPr>
              <a:t>to fill a role, than to fill </a:t>
            </a:r>
            <a:endParaRPr sz="2200">
              <a:uFill>
                <a:solidFill/>
              </a:uFill>
            </a:endParaRPr>
          </a:p>
          <a:p>
            <a:pPr lvl="0">
              <a:defRPr sz="1800">
                <a:uFillTx/>
              </a:defRPr>
            </a:pPr>
            <a:r>
              <a:rPr sz="2200">
                <a:uFill>
                  <a:solidFill/>
                </a:uFill>
              </a:rPr>
              <a:t>it and try to get them </a:t>
            </a:r>
            <a:endParaRPr sz="2200">
              <a:uFill>
                <a:solidFill/>
              </a:uFill>
            </a:endParaRPr>
          </a:p>
          <a:p>
            <a:pPr lvl="0">
              <a:defRPr sz="1800">
                <a:uFillTx/>
              </a:defRPr>
            </a:pPr>
            <a:r>
              <a:rPr sz="2200">
                <a:uFill>
                  <a:solidFill/>
                </a:uFill>
              </a:rPr>
              <a:t>out.  </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16" presetID="23" grpId="1" fill="hold">
                                  <p:stCondLst>
                                    <p:cond delay="0"/>
                                  </p:stCondLst>
                                  <p:iterate type="el" backwards="0">
                                    <p:tmAbs val="0"/>
                                  </p:iterate>
                                  <p:childTnLst>
                                    <p:set>
                                      <p:cBhvr>
                                        <p:cTn id="6" fill="hold"/>
                                        <p:tgtEl>
                                          <p:spTgt spid="246"/>
                                        </p:tgtEl>
                                        <p:attrNameLst>
                                          <p:attrName>style.visibility</p:attrName>
                                        </p:attrNameLst>
                                      </p:cBhvr>
                                      <p:to>
                                        <p:strVal val="visible"/>
                                      </p:to>
                                    </p:set>
                                    <p:anim calcmode="lin" valueType="num">
                                      <p:cBhvr>
                                        <p:cTn id="7" dur="1000" fill="hold"/>
                                        <p:tgtEl>
                                          <p:spTgt spid="246"/>
                                        </p:tgtEl>
                                        <p:attrNameLst>
                                          <p:attrName>ppt_w</p:attrName>
                                        </p:attrNameLst>
                                      </p:cBhvr>
                                      <p:tavLst>
                                        <p:tav tm="0">
                                          <p:val>
                                            <p:strVal val="4*#ppt_w"/>
                                          </p:val>
                                        </p:tav>
                                        <p:tav tm="100000">
                                          <p:val>
                                            <p:strVal val="#ppt_w"/>
                                          </p:val>
                                        </p:tav>
                                      </p:tavLst>
                                    </p:anim>
                                    <p:anim calcmode="lin" valueType="num">
                                      <p:cBhvr>
                                        <p:cTn id="8" dur="1000" fill="hold"/>
                                        <p:tgtEl>
                                          <p:spTgt spid="2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46"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8" name="Shape 248"/>
          <p:cNvSpPr/>
          <p:nvPr>
            <p:ph type="title"/>
          </p:nvPr>
        </p:nvSpPr>
        <p:spPr>
          <a:xfrm>
            <a:off x="139700" y="127000"/>
            <a:ext cx="9245600" cy="1955800"/>
          </a:xfrm>
          <a:prstGeom prst="rect">
            <a:avLst/>
          </a:prstGeom>
        </p:spPr>
        <p:txBody>
          <a:bodyPr/>
          <a:lstStyle/>
          <a:p>
            <a:pPr lvl="0">
              <a:defRPr b="0" sz="1800">
                <a:uFillTx/>
              </a:defRPr>
            </a:pPr>
            <a:r>
              <a:rPr b="1" sz="4200">
                <a:uFill>
                  <a:solidFill/>
                </a:uFill>
              </a:rPr>
              <a:t>House Model</a:t>
            </a:r>
          </a:p>
        </p:txBody>
      </p:sp>
      <p:sp>
        <p:nvSpPr>
          <p:cNvPr id="249" name="Shape 249"/>
          <p:cNvSpPr/>
          <p:nvPr>
            <p:ph type="sldNum" sz="quarter" idx="2"/>
          </p:nvPr>
        </p:nvSpPr>
        <p:spPr>
          <a:xfrm>
            <a:off x="13584913" y="8517749"/>
            <a:ext cx="216037"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250" name="Shape 250"/>
          <p:cNvSpPr/>
          <p:nvPr/>
        </p:nvSpPr>
        <p:spPr>
          <a:xfrm>
            <a:off x="49276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C</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r</a:t>
            </a:r>
            <a:endParaRPr sz="2200">
              <a:uFill>
                <a:solidFill/>
              </a:uFill>
            </a:endParaRPr>
          </a:p>
          <a:p>
            <a:pPr lvl="0" algn="ctr">
              <a:defRPr sz="1800">
                <a:uFillTx/>
              </a:defRPr>
            </a:pPr>
            <a:r>
              <a:rPr sz="2200">
                <a:uFill>
                  <a:solidFill/>
                </a:uFill>
              </a:rPr>
              <a:t>e</a:t>
            </a:r>
          </a:p>
        </p:txBody>
      </p:sp>
      <p:sp>
        <p:nvSpPr>
          <p:cNvPr id="251" name="Shape 251"/>
          <p:cNvSpPr/>
          <p:nvPr/>
        </p:nvSpPr>
        <p:spPr>
          <a:xfrm>
            <a:off x="62357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P</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o</a:t>
            </a:r>
            <a:endParaRPr sz="2200">
              <a:uFill>
                <a:solidFill/>
              </a:uFill>
            </a:endParaRPr>
          </a:p>
          <a:p>
            <a:pPr lvl="0" algn="ctr">
              <a:defRPr sz="1800">
                <a:uFillTx/>
              </a:defRPr>
            </a:pPr>
            <a:r>
              <a:rPr sz="2200">
                <a:uFill>
                  <a:solidFill/>
                </a:uFill>
              </a:rPr>
              <a:t>p</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e</a:t>
            </a:r>
          </a:p>
        </p:txBody>
      </p:sp>
      <p:sp>
        <p:nvSpPr>
          <p:cNvPr id="252" name="Shape 252"/>
          <p:cNvSpPr/>
          <p:nvPr/>
        </p:nvSpPr>
        <p:spPr>
          <a:xfrm>
            <a:off x="75184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a:uFill>
                  <a:solidFill/>
                </a:uFill>
              </a:rPr>
              <a:t>S</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c</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e</a:t>
            </a:r>
          </a:p>
        </p:txBody>
      </p:sp>
      <p:sp>
        <p:nvSpPr>
          <p:cNvPr id="253" name="Shape 253"/>
          <p:cNvSpPr/>
          <p:nvPr/>
        </p:nvSpPr>
        <p:spPr>
          <a:xfrm>
            <a:off x="87376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S</a:t>
            </a:r>
            <a:endParaRPr sz="2200">
              <a:uFill>
                <a:solidFill/>
              </a:uFill>
            </a:endParaRPr>
          </a:p>
          <a:p>
            <a:pPr lvl="0" algn="ctr">
              <a:defRPr sz="1800">
                <a:uFillTx/>
              </a:defRPr>
            </a:pPr>
            <a:r>
              <a:rPr sz="2200">
                <a:uFill>
                  <a:solidFill/>
                </a:uFill>
              </a:rPr>
              <a:t>y</a:t>
            </a:r>
            <a:endParaRPr sz="2200">
              <a:uFill>
                <a:solidFill/>
              </a:uFill>
            </a:endParaRPr>
          </a:p>
          <a:p>
            <a:pPr lvl="0" algn="ctr">
              <a:defRPr sz="1800">
                <a:uFillTx/>
              </a:defRPr>
            </a:pPr>
            <a:r>
              <a:rPr sz="2200">
                <a:uFill>
                  <a:solidFill/>
                </a:uFill>
              </a:rPr>
              <a:t>s</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m</a:t>
            </a:r>
            <a:endParaRPr sz="2200">
              <a:uFill>
                <a:solidFill/>
              </a:uFill>
            </a:endParaRPr>
          </a:p>
          <a:p>
            <a:pPr lvl="0" algn="ctr">
              <a:defRPr sz="1800">
                <a:uFillTx/>
              </a:defRPr>
            </a:pPr>
            <a:r>
              <a:rPr sz="2200">
                <a:uFill>
                  <a:solidFill/>
                </a:uFill>
              </a:rPr>
              <a:t>s</a:t>
            </a:r>
          </a:p>
        </p:txBody>
      </p:sp>
      <p:sp>
        <p:nvSpPr>
          <p:cNvPr id="254" name="Shape 254"/>
          <p:cNvSpPr/>
          <p:nvPr/>
        </p:nvSpPr>
        <p:spPr>
          <a:xfrm>
            <a:off x="4927600" y="3987800"/>
            <a:ext cx="5143500" cy="1270000"/>
          </a:xfrm>
          <a:prstGeom prst="rect">
            <a:avLst/>
          </a:prstGeom>
          <a:solidFill>
            <a:srgbClr val="0061FF"/>
          </a:solidFill>
          <a:ln w="25400">
            <a:solidFill/>
            <a:miter lim="400000"/>
          </a:ln>
          <a:extLst>
            <a:ext uri="{C572A759-6A51-4108-AA02-DFA0A04FC94B}">
              <ma14:wrappingTextBoxFlag xmlns:ma14="http://schemas.microsoft.com/office/mac/drawingml/2011/main" val="1"/>
            </a:ext>
          </a:extLst>
        </p:spPr>
        <p:txBody>
          <a:bodyPr lIns="38100" tIns="38100" rIns="38100" bIns="38100" anchor="ctr"/>
          <a:lstStyle>
            <a:lvl1pPr algn="ctr">
              <a:defRPr sz="3000"/>
            </a:lvl1pPr>
          </a:lstStyle>
          <a:p>
            <a:pPr lvl="0">
              <a:defRPr sz="1800">
                <a:uFillTx/>
              </a:defRPr>
            </a:pPr>
            <a:r>
              <a:rPr sz="3000">
                <a:uFill>
                  <a:solidFill/>
                </a:uFill>
              </a:rPr>
              <a:t>MONEY</a:t>
            </a:r>
          </a:p>
        </p:txBody>
      </p:sp>
      <p:sp>
        <p:nvSpPr>
          <p:cNvPr id="255" name="Shape 255"/>
          <p:cNvSpPr/>
          <p:nvPr/>
        </p:nvSpPr>
        <p:spPr>
          <a:xfrm>
            <a:off x="4991100" y="2730500"/>
            <a:ext cx="5041900" cy="1270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42AA"/>
          </a:solidFill>
          <a:ln w="25400">
            <a:solidFill/>
            <a:miter lim="400000"/>
          </a:ln>
          <a:extLst>
            <a:ext uri="{C572A759-6A51-4108-AA02-DFA0A04FC94B}">
              <ma14:wrappingTextBoxFlag xmlns:ma14="http://schemas.microsoft.com/office/mac/drawingml/2011/main" val="1"/>
            </a:ext>
          </a:extLst>
        </p:spPr>
        <p:txBody>
          <a:bodyPr lIns="38100" tIns="38100" rIns="38100" bIns="38100"/>
          <a:lstStyle>
            <a:lvl1pPr>
              <a:defRPr sz="3000">
                <a:solidFill>
                  <a:srgbClr val="FFFFFF"/>
                </a:solidFill>
                <a:uFill>
                  <a:solidFill>
                    <a:srgbClr val="FFFFFF"/>
                  </a:solidFill>
                </a:uFill>
              </a:defRPr>
            </a:lvl1pPr>
          </a:lstStyle>
          <a:p>
            <a:pPr lvl="0">
              <a:defRPr sz="1800">
                <a:solidFill>
                  <a:srgbClr val="000000"/>
                </a:solidFill>
                <a:uFillTx/>
              </a:defRPr>
            </a:pPr>
            <a:r>
              <a:rPr sz="3000">
                <a:solidFill>
                  <a:srgbClr val="FFFFFF"/>
                </a:solidFill>
                <a:uFill>
                  <a:solidFill>
                    <a:srgbClr val="FFFFFF"/>
                  </a:solidFill>
                </a:uFill>
              </a:rPr>
              <a:t>Mission</a:t>
            </a:r>
          </a:p>
        </p:txBody>
      </p:sp>
      <p:sp>
        <p:nvSpPr>
          <p:cNvPr id="256" name="Shape 256"/>
          <p:cNvSpPr/>
          <p:nvPr/>
        </p:nvSpPr>
        <p:spPr>
          <a:xfrm>
            <a:off x="1143000" y="2578100"/>
            <a:ext cx="3319872" cy="5237622"/>
          </a:xfrm>
          <a:prstGeom prst="rect">
            <a:avLst/>
          </a:prstGeom>
          <a:ln w="12700">
            <a:miter lim="400000"/>
          </a:ln>
          <a:extLst>
            <a:ext uri="{C572A759-6A51-4108-AA02-DFA0A04FC94B}">
              <ma14:wrappingTextBoxFlag xmlns:ma14="http://schemas.microsoft.com/office/mac/drawingml/2011/main" val="1"/>
            </a:ext>
          </a:extLst>
        </p:spPr>
        <p:txBody>
          <a:bodyPr wrap="none" lIns="38100" tIns="38100" rIns="38100" bIns="38100">
            <a:spAutoFit/>
          </a:bodyPr>
          <a:lstStyle/>
          <a:p>
            <a:pPr lvl="0">
              <a:defRPr sz="1800">
                <a:uFillTx/>
              </a:defRPr>
            </a:pPr>
            <a:r>
              <a:rPr sz="3000">
                <a:uFill>
                  <a:solidFill/>
                </a:uFill>
              </a:rPr>
              <a:t>Structures:</a:t>
            </a:r>
            <a:endParaRPr sz="3000">
              <a:uFill>
                <a:solidFill/>
              </a:uFill>
            </a:endParaRPr>
          </a:p>
          <a:p>
            <a:pPr lvl="0">
              <a:defRPr sz="1800">
                <a:uFillTx/>
              </a:defRPr>
            </a:pPr>
            <a:endParaRPr sz="3000">
              <a:uFill>
                <a:solidFill/>
              </a:uFill>
            </a:endParaRPr>
          </a:p>
          <a:p>
            <a:pPr lvl="0">
              <a:defRPr sz="1800">
                <a:uFillTx/>
              </a:defRPr>
            </a:pPr>
            <a:r>
              <a:rPr sz="2200">
                <a:uFill>
                  <a:solidFill/>
                </a:uFill>
              </a:rPr>
              <a:t>The roles and </a:t>
            </a:r>
            <a:endParaRPr sz="2200">
              <a:uFill>
                <a:solidFill/>
              </a:uFill>
            </a:endParaRPr>
          </a:p>
          <a:p>
            <a:pPr lvl="0">
              <a:defRPr sz="1800">
                <a:uFillTx/>
              </a:defRPr>
            </a:pPr>
            <a:r>
              <a:rPr sz="2200">
                <a:uFill>
                  <a:solidFill/>
                </a:uFill>
              </a:rPr>
              <a:t>responsibilities that are </a:t>
            </a:r>
            <a:endParaRPr sz="2200">
              <a:uFill>
                <a:solidFill/>
              </a:uFill>
            </a:endParaRPr>
          </a:p>
          <a:p>
            <a:pPr lvl="0">
              <a:defRPr sz="1800">
                <a:uFillTx/>
              </a:defRPr>
            </a:pPr>
            <a:r>
              <a:rPr sz="2200">
                <a:uFill>
                  <a:solidFill/>
                </a:uFill>
              </a:rPr>
              <a:t>necessary to accomplish</a:t>
            </a:r>
            <a:endParaRPr sz="2200">
              <a:uFill>
                <a:solidFill/>
              </a:uFill>
            </a:endParaRPr>
          </a:p>
          <a:p>
            <a:pPr lvl="0">
              <a:defRPr sz="1800">
                <a:uFillTx/>
              </a:defRPr>
            </a:pPr>
            <a:r>
              <a:rPr sz="2200">
                <a:uFill>
                  <a:solidFill/>
                </a:uFill>
              </a:rPr>
              <a:t> the ministry.</a:t>
            </a:r>
            <a:endParaRPr sz="2200">
              <a:uFill>
                <a:solidFill/>
              </a:uFill>
            </a:endParaRPr>
          </a:p>
          <a:p>
            <a:pPr lvl="0">
              <a:defRPr sz="1800">
                <a:uFillTx/>
              </a:defRPr>
            </a:pPr>
            <a:r>
              <a:rPr sz="2200">
                <a:uFill>
                  <a:solidFill/>
                </a:uFill>
              </a:rPr>
              <a:t>Are they clearly defined</a:t>
            </a:r>
            <a:endParaRPr sz="2200">
              <a:uFill>
                <a:solidFill/>
              </a:uFill>
            </a:endParaRPr>
          </a:p>
          <a:p>
            <a:pPr lvl="0">
              <a:defRPr sz="1800">
                <a:uFillTx/>
              </a:defRPr>
            </a:pPr>
            <a:r>
              <a:rPr sz="2200">
                <a:uFill>
                  <a:solidFill/>
                </a:uFill>
              </a:rPr>
              <a:t>and in place?  Do people</a:t>
            </a:r>
            <a:endParaRPr sz="2200">
              <a:uFill>
                <a:solidFill/>
              </a:uFill>
            </a:endParaRPr>
          </a:p>
          <a:p>
            <a:pPr lvl="0">
              <a:defRPr sz="1800">
                <a:uFillTx/>
              </a:defRPr>
            </a:pPr>
            <a:r>
              <a:rPr sz="2200">
                <a:uFill>
                  <a:solidFill/>
                </a:uFill>
              </a:rPr>
              <a:t>know EXACTLY what </a:t>
            </a:r>
            <a:endParaRPr sz="2200">
              <a:uFill>
                <a:solidFill/>
              </a:uFill>
            </a:endParaRPr>
          </a:p>
          <a:p>
            <a:pPr lvl="0">
              <a:defRPr sz="1800">
                <a:uFillTx/>
              </a:defRPr>
            </a:pPr>
            <a:r>
              <a:rPr sz="2200">
                <a:uFill>
                  <a:solidFill/>
                </a:uFill>
              </a:rPr>
              <a:t>they are supposed to do?</a:t>
            </a:r>
            <a:endParaRPr sz="2200">
              <a:uFill>
                <a:solidFill/>
              </a:uFill>
            </a:endParaRPr>
          </a:p>
          <a:p>
            <a:pPr lvl="0">
              <a:defRPr sz="1800">
                <a:uFillTx/>
              </a:defRPr>
            </a:pPr>
            <a:endParaRPr sz="2200">
              <a:uFill>
                <a:solidFill/>
              </a:uFill>
            </a:endParaRPr>
          </a:p>
          <a:p>
            <a:pPr lvl="0">
              <a:defRPr sz="1800">
                <a:uFillTx/>
              </a:defRPr>
            </a:pPr>
            <a:r>
              <a:rPr>
                <a:uFill>
                  <a:solidFill/>
                </a:uFill>
              </a:rPr>
              <a:t>I-9 Football early on is </a:t>
            </a:r>
            <a:endParaRPr>
              <a:uFill>
                <a:solidFill/>
              </a:uFill>
            </a:endParaRPr>
          </a:p>
          <a:p>
            <a:pPr lvl="0">
              <a:defRPr sz="1800">
                <a:uFillTx/>
              </a:defRPr>
            </a:pPr>
            <a:r>
              <a:rPr>
                <a:uFill>
                  <a:solidFill/>
                </a:uFill>
              </a:rPr>
              <a:t>CHAOS!  Why? Kids </a:t>
            </a:r>
            <a:endParaRPr>
              <a:uFill>
                <a:solidFill/>
              </a:uFill>
            </a:endParaRPr>
          </a:p>
          <a:p>
            <a:pPr lvl="0">
              <a:defRPr sz="1800">
                <a:uFillTx/>
              </a:defRPr>
            </a:pPr>
            <a:r>
              <a:rPr>
                <a:uFill>
                  <a:solidFill/>
                </a:uFill>
              </a:rPr>
              <a:t>don’t know roles and </a:t>
            </a:r>
            <a:endParaRPr>
              <a:uFill>
                <a:solidFill/>
              </a:uFill>
            </a:endParaRPr>
          </a:p>
          <a:p>
            <a:pPr lvl="0">
              <a:defRPr sz="1800">
                <a:uFillTx/>
              </a:defRPr>
            </a:pPr>
            <a:r>
              <a:rPr>
                <a:uFill>
                  <a:solidFill/>
                </a:uFill>
              </a:rPr>
              <a:t>responsibilities needed</a:t>
            </a:r>
            <a:endParaRPr>
              <a:uFill>
                <a:solidFill/>
              </a:uFill>
            </a:endParaRPr>
          </a:p>
          <a:p>
            <a:pPr lvl="0">
              <a:defRPr sz="1800">
                <a:uFillTx/>
              </a:defRPr>
            </a:pPr>
            <a:r>
              <a:rPr>
                <a:uFill>
                  <a:solidFill/>
                </a:uFill>
              </a:rPr>
              <a:t>to win.  </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16" presetID="23" grpId="1" fill="hold">
                                  <p:stCondLst>
                                    <p:cond delay="0"/>
                                  </p:stCondLst>
                                  <p:iterate type="el" backwards="0">
                                    <p:tmAbs val="0"/>
                                  </p:iterate>
                                  <p:childTnLst>
                                    <p:set>
                                      <p:cBhvr>
                                        <p:cTn id="6" fill="hold"/>
                                        <p:tgtEl>
                                          <p:spTgt spid="256"/>
                                        </p:tgtEl>
                                        <p:attrNameLst>
                                          <p:attrName>style.visibility</p:attrName>
                                        </p:attrNameLst>
                                      </p:cBhvr>
                                      <p:to>
                                        <p:strVal val="visible"/>
                                      </p:to>
                                    </p:set>
                                    <p:anim calcmode="lin" valueType="num">
                                      <p:cBhvr>
                                        <p:cTn id="7" dur="1000" fill="hold"/>
                                        <p:tgtEl>
                                          <p:spTgt spid="256"/>
                                        </p:tgtEl>
                                        <p:attrNameLst>
                                          <p:attrName>ppt_w</p:attrName>
                                        </p:attrNameLst>
                                      </p:cBhvr>
                                      <p:tavLst>
                                        <p:tav tm="0">
                                          <p:val>
                                            <p:strVal val="4*#ppt_w"/>
                                          </p:val>
                                        </p:tav>
                                        <p:tav tm="100000">
                                          <p:val>
                                            <p:strVal val="#ppt_w"/>
                                          </p:val>
                                        </p:tav>
                                      </p:tavLst>
                                    </p:anim>
                                    <p:anim calcmode="lin" valueType="num">
                                      <p:cBhvr>
                                        <p:cTn id="8" dur="1000" fill="hold"/>
                                        <p:tgtEl>
                                          <p:spTgt spid="25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56"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8" name="Shape 258"/>
          <p:cNvSpPr/>
          <p:nvPr>
            <p:ph type="title"/>
          </p:nvPr>
        </p:nvSpPr>
        <p:spPr>
          <a:xfrm>
            <a:off x="139700" y="127000"/>
            <a:ext cx="9245600" cy="1955800"/>
          </a:xfrm>
          <a:prstGeom prst="rect">
            <a:avLst/>
          </a:prstGeom>
        </p:spPr>
        <p:txBody>
          <a:bodyPr/>
          <a:lstStyle/>
          <a:p>
            <a:pPr lvl="0">
              <a:defRPr b="0" sz="1800">
                <a:uFillTx/>
              </a:defRPr>
            </a:pPr>
            <a:r>
              <a:rPr b="1" sz="4200">
                <a:uFill>
                  <a:solidFill/>
                </a:uFill>
              </a:rPr>
              <a:t>House Model</a:t>
            </a:r>
          </a:p>
        </p:txBody>
      </p:sp>
      <p:sp>
        <p:nvSpPr>
          <p:cNvPr id="259" name="Shape 259"/>
          <p:cNvSpPr/>
          <p:nvPr>
            <p:ph type="sldNum" sz="quarter" idx="2"/>
          </p:nvPr>
        </p:nvSpPr>
        <p:spPr>
          <a:xfrm>
            <a:off x="13584913" y="8517749"/>
            <a:ext cx="216037"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260" name="Shape 260"/>
          <p:cNvSpPr/>
          <p:nvPr/>
        </p:nvSpPr>
        <p:spPr>
          <a:xfrm>
            <a:off x="49276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C</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r</a:t>
            </a:r>
            <a:endParaRPr sz="2200">
              <a:uFill>
                <a:solidFill/>
              </a:uFill>
            </a:endParaRPr>
          </a:p>
          <a:p>
            <a:pPr lvl="0" algn="ctr">
              <a:defRPr sz="1800">
                <a:uFillTx/>
              </a:defRPr>
            </a:pPr>
            <a:r>
              <a:rPr sz="2200">
                <a:uFill>
                  <a:solidFill/>
                </a:uFill>
              </a:rPr>
              <a:t>e</a:t>
            </a:r>
          </a:p>
        </p:txBody>
      </p:sp>
      <p:sp>
        <p:nvSpPr>
          <p:cNvPr id="261" name="Shape 261"/>
          <p:cNvSpPr/>
          <p:nvPr/>
        </p:nvSpPr>
        <p:spPr>
          <a:xfrm>
            <a:off x="62357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P</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o</a:t>
            </a:r>
            <a:endParaRPr sz="2200">
              <a:uFill>
                <a:solidFill/>
              </a:uFill>
            </a:endParaRPr>
          </a:p>
          <a:p>
            <a:pPr lvl="0" algn="ctr">
              <a:defRPr sz="1800">
                <a:uFillTx/>
              </a:defRPr>
            </a:pPr>
            <a:r>
              <a:rPr sz="2200">
                <a:uFill>
                  <a:solidFill/>
                </a:uFill>
              </a:rPr>
              <a:t>p</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e</a:t>
            </a:r>
          </a:p>
        </p:txBody>
      </p:sp>
      <p:sp>
        <p:nvSpPr>
          <p:cNvPr id="262" name="Shape 262"/>
          <p:cNvSpPr/>
          <p:nvPr/>
        </p:nvSpPr>
        <p:spPr>
          <a:xfrm>
            <a:off x="75184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a:uFill>
                  <a:solidFill/>
                </a:uFill>
              </a:rPr>
              <a:t>S</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c</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e</a:t>
            </a:r>
          </a:p>
        </p:txBody>
      </p:sp>
      <p:sp>
        <p:nvSpPr>
          <p:cNvPr id="263" name="Shape 263"/>
          <p:cNvSpPr/>
          <p:nvPr/>
        </p:nvSpPr>
        <p:spPr>
          <a:xfrm>
            <a:off x="8737600" y="52705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S</a:t>
            </a:r>
            <a:endParaRPr sz="2200">
              <a:uFill>
                <a:solidFill/>
              </a:uFill>
            </a:endParaRPr>
          </a:p>
          <a:p>
            <a:pPr lvl="0" algn="ctr">
              <a:defRPr sz="1800">
                <a:uFillTx/>
              </a:defRPr>
            </a:pPr>
            <a:r>
              <a:rPr sz="2200">
                <a:uFill>
                  <a:solidFill/>
                </a:uFill>
              </a:rPr>
              <a:t>y</a:t>
            </a:r>
            <a:endParaRPr sz="2200">
              <a:uFill>
                <a:solidFill/>
              </a:uFill>
            </a:endParaRPr>
          </a:p>
          <a:p>
            <a:pPr lvl="0" algn="ctr">
              <a:defRPr sz="1800">
                <a:uFillTx/>
              </a:defRPr>
            </a:pPr>
            <a:r>
              <a:rPr sz="2200">
                <a:uFill>
                  <a:solidFill/>
                </a:uFill>
              </a:rPr>
              <a:t>s</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m</a:t>
            </a:r>
            <a:endParaRPr sz="2200">
              <a:uFill>
                <a:solidFill/>
              </a:uFill>
            </a:endParaRPr>
          </a:p>
          <a:p>
            <a:pPr lvl="0" algn="ctr">
              <a:defRPr sz="1800">
                <a:uFillTx/>
              </a:defRPr>
            </a:pPr>
            <a:r>
              <a:rPr sz="2200">
                <a:uFill>
                  <a:solidFill/>
                </a:uFill>
              </a:rPr>
              <a:t>s</a:t>
            </a:r>
          </a:p>
        </p:txBody>
      </p:sp>
      <p:sp>
        <p:nvSpPr>
          <p:cNvPr id="264" name="Shape 264"/>
          <p:cNvSpPr/>
          <p:nvPr/>
        </p:nvSpPr>
        <p:spPr>
          <a:xfrm>
            <a:off x="4927600" y="3987800"/>
            <a:ext cx="5143500" cy="1270000"/>
          </a:xfrm>
          <a:prstGeom prst="rect">
            <a:avLst/>
          </a:prstGeom>
          <a:solidFill>
            <a:srgbClr val="0061FF"/>
          </a:solidFill>
          <a:ln w="25400">
            <a:solidFill/>
            <a:miter lim="400000"/>
          </a:ln>
          <a:extLst>
            <a:ext uri="{C572A759-6A51-4108-AA02-DFA0A04FC94B}">
              <ma14:wrappingTextBoxFlag xmlns:ma14="http://schemas.microsoft.com/office/mac/drawingml/2011/main" val="1"/>
            </a:ext>
          </a:extLst>
        </p:spPr>
        <p:txBody>
          <a:bodyPr lIns="38100" tIns="38100" rIns="38100" bIns="38100" anchor="ctr"/>
          <a:lstStyle>
            <a:lvl1pPr algn="ctr">
              <a:defRPr sz="3000"/>
            </a:lvl1pPr>
          </a:lstStyle>
          <a:p>
            <a:pPr lvl="0">
              <a:defRPr sz="1800">
                <a:uFillTx/>
              </a:defRPr>
            </a:pPr>
            <a:r>
              <a:rPr sz="3000">
                <a:uFill>
                  <a:solidFill/>
                </a:uFill>
              </a:rPr>
              <a:t>MONEY</a:t>
            </a:r>
          </a:p>
        </p:txBody>
      </p:sp>
      <p:sp>
        <p:nvSpPr>
          <p:cNvPr id="265" name="Shape 265"/>
          <p:cNvSpPr/>
          <p:nvPr/>
        </p:nvSpPr>
        <p:spPr>
          <a:xfrm>
            <a:off x="4991100" y="2730500"/>
            <a:ext cx="5041900" cy="1270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42AA"/>
          </a:solidFill>
          <a:ln w="25400">
            <a:solidFill/>
            <a:miter lim="400000"/>
          </a:ln>
          <a:extLst>
            <a:ext uri="{C572A759-6A51-4108-AA02-DFA0A04FC94B}">
              <ma14:wrappingTextBoxFlag xmlns:ma14="http://schemas.microsoft.com/office/mac/drawingml/2011/main" val="1"/>
            </a:ext>
          </a:extLst>
        </p:spPr>
        <p:txBody>
          <a:bodyPr lIns="38100" tIns="38100" rIns="38100" bIns="38100"/>
          <a:lstStyle>
            <a:lvl1pPr>
              <a:defRPr sz="3000">
                <a:solidFill>
                  <a:srgbClr val="FFFFFF"/>
                </a:solidFill>
                <a:uFill>
                  <a:solidFill>
                    <a:srgbClr val="FFFFFF"/>
                  </a:solidFill>
                </a:uFill>
              </a:defRPr>
            </a:lvl1pPr>
          </a:lstStyle>
          <a:p>
            <a:pPr lvl="0">
              <a:defRPr sz="1800">
                <a:solidFill>
                  <a:srgbClr val="000000"/>
                </a:solidFill>
                <a:uFillTx/>
              </a:defRPr>
            </a:pPr>
            <a:r>
              <a:rPr sz="3000">
                <a:solidFill>
                  <a:srgbClr val="FFFFFF"/>
                </a:solidFill>
                <a:uFill>
                  <a:solidFill>
                    <a:srgbClr val="FFFFFF"/>
                  </a:solidFill>
                </a:uFill>
              </a:rPr>
              <a:t>Mission</a:t>
            </a:r>
          </a:p>
        </p:txBody>
      </p:sp>
      <p:sp>
        <p:nvSpPr>
          <p:cNvPr id="266" name="Shape 266"/>
          <p:cNvSpPr/>
          <p:nvPr/>
        </p:nvSpPr>
        <p:spPr>
          <a:xfrm>
            <a:off x="1612900" y="3022600"/>
            <a:ext cx="3024647" cy="4461260"/>
          </a:xfrm>
          <a:prstGeom prst="rect">
            <a:avLst/>
          </a:prstGeom>
          <a:ln w="12700">
            <a:miter lim="400000"/>
          </a:ln>
          <a:extLst>
            <a:ext uri="{C572A759-6A51-4108-AA02-DFA0A04FC94B}">
              <ma14:wrappingTextBoxFlag xmlns:ma14="http://schemas.microsoft.com/office/mac/drawingml/2011/main" val="1"/>
            </a:ext>
          </a:extLst>
        </p:spPr>
        <p:txBody>
          <a:bodyPr wrap="none" lIns="38100" tIns="38100" rIns="38100" bIns="38100">
            <a:spAutoFit/>
          </a:bodyPr>
          <a:lstStyle/>
          <a:p>
            <a:pPr lvl="0">
              <a:defRPr sz="1800">
                <a:uFillTx/>
              </a:defRPr>
            </a:pPr>
            <a:r>
              <a:rPr sz="3000">
                <a:uFill>
                  <a:solidFill/>
                </a:uFill>
              </a:rPr>
              <a:t>Systems:</a:t>
            </a:r>
            <a:endParaRPr sz="3000">
              <a:uFill>
                <a:solidFill/>
              </a:uFill>
            </a:endParaRPr>
          </a:p>
          <a:p>
            <a:pPr lvl="0">
              <a:defRPr sz="1800">
                <a:uFillTx/>
              </a:defRPr>
            </a:pPr>
            <a:endParaRPr sz="2200">
              <a:uFill>
                <a:solidFill/>
              </a:uFill>
            </a:endParaRPr>
          </a:p>
          <a:p>
            <a:pPr lvl="0">
              <a:defRPr sz="1800">
                <a:uFillTx/>
              </a:defRPr>
            </a:pPr>
            <a:r>
              <a:rPr sz="2200">
                <a:uFill>
                  <a:solidFill/>
                </a:uFill>
              </a:rPr>
              <a:t>Tell us how to do </a:t>
            </a:r>
            <a:endParaRPr sz="2200">
              <a:uFill>
                <a:solidFill/>
              </a:uFill>
            </a:endParaRPr>
          </a:p>
          <a:p>
            <a:pPr lvl="0">
              <a:defRPr sz="1800">
                <a:uFillTx/>
              </a:defRPr>
            </a:pPr>
            <a:r>
              <a:rPr sz="2200">
                <a:uFill>
                  <a:solidFill/>
                </a:uFill>
              </a:rPr>
              <a:t>everything that needs</a:t>
            </a:r>
            <a:endParaRPr sz="2200">
              <a:uFill>
                <a:solidFill/>
              </a:uFill>
            </a:endParaRPr>
          </a:p>
          <a:p>
            <a:pPr lvl="0">
              <a:defRPr sz="1800">
                <a:uFillTx/>
              </a:defRPr>
            </a:pPr>
            <a:r>
              <a:rPr sz="2200">
                <a:uFill>
                  <a:solidFill/>
                </a:uFill>
              </a:rPr>
              <a:t>to be done.  Is it clear</a:t>
            </a:r>
            <a:endParaRPr sz="2200">
              <a:uFill>
                <a:solidFill/>
              </a:uFill>
            </a:endParaRPr>
          </a:p>
          <a:p>
            <a:pPr lvl="0">
              <a:defRPr sz="1800">
                <a:uFillTx/>
              </a:defRPr>
            </a:pPr>
            <a:r>
              <a:rPr sz="2200">
                <a:uFill>
                  <a:solidFill/>
                </a:uFill>
              </a:rPr>
              <a:t>to people who they are</a:t>
            </a:r>
            <a:endParaRPr sz="2200">
              <a:uFill>
                <a:solidFill/>
              </a:uFill>
            </a:endParaRPr>
          </a:p>
          <a:p>
            <a:pPr lvl="0">
              <a:defRPr sz="1800">
                <a:uFillTx/>
              </a:defRPr>
            </a:pPr>
            <a:r>
              <a:rPr sz="2200">
                <a:uFill>
                  <a:solidFill/>
                </a:uFill>
              </a:rPr>
              <a:t>to report to, or where </a:t>
            </a:r>
            <a:endParaRPr sz="2200">
              <a:uFill>
                <a:solidFill/>
              </a:uFill>
            </a:endParaRPr>
          </a:p>
          <a:p>
            <a:pPr lvl="0">
              <a:defRPr sz="1800">
                <a:uFillTx/>
              </a:defRPr>
            </a:pPr>
            <a:r>
              <a:rPr sz="2200">
                <a:uFill>
                  <a:solidFill/>
                </a:uFill>
              </a:rPr>
              <a:t>they are to get info or</a:t>
            </a:r>
            <a:endParaRPr sz="2200">
              <a:uFill>
                <a:solidFill/>
              </a:uFill>
            </a:endParaRPr>
          </a:p>
          <a:p>
            <a:pPr lvl="0">
              <a:defRPr sz="1800">
                <a:uFillTx/>
              </a:defRPr>
            </a:pPr>
            <a:r>
              <a:rPr sz="2200">
                <a:uFill>
                  <a:solidFill/>
                </a:uFill>
              </a:rPr>
              <a:t>resources?  </a:t>
            </a:r>
            <a:endParaRPr sz="2200">
              <a:uFill>
                <a:solidFill/>
              </a:uFill>
            </a:endParaRPr>
          </a:p>
          <a:p>
            <a:pPr lvl="0">
              <a:defRPr sz="1800">
                <a:uFillTx/>
              </a:defRPr>
            </a:pPr>
            <a:r>
              <a:rPr sz="2200">
                <a:uFill>
                  <a:solidFill/>
                </a:uFill>
              </a:rPr>
              <a:t>If there is a problem, </a:t>
            </a:r>
            <a:endParaRPr sz="2200">
              <a:uFill>
                <a:solidFill/>
              </a:uFill>
            </a:endParaRPr>
          </a:p>
          <a:p>
            <a:pPr lvl="0">
              <a:defRPr sz="1800">
                <a:uFillTx/>
              </a:defRPr>
            </a:pPr>
            <a:r>
              <a:rPr sz="2200">
                <a:uFill>
                  <a:solidFill/>
                </a:uFill>
              </a:rPr>
              <a:t>do people know who to</a:t>
            </a:r>
            <a:endParaRPr sz="2200">
              <a:uFill>
                <a:solidFill/>
              </a:uFill>
            </a:endParaRPr>
          </a:p>
          <a:p>
            <a:pPr lvl="0">
              <a:defRPr sz="1800">
                <a:uFillTx/>
              </a:defRPr>
            </a:pPr>
            <a:r>
              <a:rPr sz="2200">
                <a:uFill>
                  <a:solidFill/>
                </a:uFill>
              </a:rPr>
              <a:t>go to, or where to get</a:t>
            </a:r>
            <a:endParaRPr sz="2200">
              <a:uFill>
                <a:solidFill/>
              </a:uFill>
            </a:endParaRPr>
          </a:p>
          <a:p>
            <a:pPr lvl="0">
              <a:defRPr sz="1800">
                <a:uFillTx/>
              </a:defRPr>
            </a:pPr>
            <a:r>
              <a:rPr sz="2200">
                <a:uFill>
                  <a:solidFill/>
                </a:uFill>
              </a:rPr>
              <a:t>a solution?</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16" presetID="23" grpId="1" fill="hold">
                                  <p:stCondLst>
                                    <p:cond delay="0"/>
                                  </p:stCondLst>
                                  <p:iterate type="el" backwards="0">
                                    <p:tmAbs val="0"/>
                                  </p:iterate>
                                  <p:childTnLst>
                                    <p:set>
                                      <p:cBhvr>
                                        <p:cTn id="6" fill="hold"/>
                                        <p:tgtEl>
                                          <p:spTgt spid="266"/>
                                        </p:tgtEl>
                                        <p:attrNameLst>
                                          <p:attrName>style.visibility</p:attrName>
                                        </p:attrNameLst>
                                      </p:cBhvr>
                                      <p:to>
                                        <p:strVal val="visible"/>
                                      </p:to>
                                    </p:set>
                                    <p:anim calcmode="lin" valueType="num">
                                      <p:cBhvr>
                                        <p:cTn id="7" dur="1000" fill="hold"/>
                                        <p:tgtEl>
                                          <p:spTgt spid="266"/>
                                        </p:tgtEl>
                                        <p:attrNameLst>
                                          <p:attrName>ppt_w</p:attrName>
                                        </p:attrNameLst>
                                      </p:cBhvr>
                                      <p:tavLst>
                                        <p:tav tm="0">
                                          <p:val>
                                            <p:strVal val="4*#ppt_w"/>
                                          </p:val>
                                        </p:tav>
                                        <p:tav tm="100000">
                                          <p:val>
                                            <p:strVal val="#ppt_w"/>
                                          </p:val>
                                        </p:tav>
                                      </p:tavLst>
                                    </p:anim>
                                    <p:anim calcmode="lin" valueType="num">
                                      <p:cBhvr>
                                        <p:cTn id="8" dur="1000" fill="hold"/>
                                        <p:tgtEl>
                                          <p:spTgt spid="26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66"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0" name="Shape 270"/>
          <p:cNvSpPr/>
          <p:nvPr>
            <p:ph type="title"/>
          </p:nvPr>
        </p:nvSpPr>
        <p:spPr>
          <a:prstGeom prst="rect">
            <a:avLst/>
          </a:prstGeom>
        </p:spPr>
        <p:txBody>
          <a:bodyPr/>
          <a:lstStyle/>
          <a:p>
            <a:pPr lvl="0">
              <a:defRPr b="0" sz="1800">
                <a:uFillTx/>
              </a:defRPr>
            </a:pPr>
            <a:r>
              <a:rPr b="1" sz="4400">
                <a:uFill>
                  <a:solidFill/>
                </a:uFill>
              </a:rPr>
              <a:t>Methods Part 1 Review</a:t>
            </a:r>
          </a:p>
        </p:txBody>
      </p:sp>
      <p:sp>
        <p:nvSpPr>
          <p:cNvPr id="271" name="Shape 271"/>
          <p:cNvSpPr/>
          <p:nvPr>
            <p:ph type="body" idx="1"/>
          </p:nvPr>
        </p:nvSpPr>
        <p:spPr>
          <a:xfrm>
            <a:off x="977900" y="2819400"/>
            <a:ext cx="11049000" cy="622300"/>
          </a:xfrm>
          <a:prstGeom prst="rect">
            <a:avLst/>
          </a:prstGeom>
        </p:spPr>
        <p:txBody>
          <a:bodyPr/>
          <a:lstStyle/>
          <a:p>
            <a:pPr lvl="0">
              <a:defRPr sz="1800">
                <a:uFillTx/>
              </a:defRPr>
            </a:pPr>
            <a:r>
              <a:rPr sz="3400">
                <a:uFill>
                  <a:solidFill/>
                </a:uFill>
              </a:rPr>
              <a:t>House Model</a:t>
            </a:r>
          </a:p>
        </p:txBody>
      </p:sp>
      <p:sp>
        <p:nvSpPr>
          <p:cNvPr id="272" name="Shape 272"/>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273" name="Shape 273"/>
          <p:cNvSpPr/>
          <p:nvPr/>
        </p:nvSpPr>
        <p:spPr>
          <a:xfrm>
            <a:off x="3949700" y="57150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C</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u</a:t>
            </a:r>
            <a:endParaRPr sz="2200">
              <a:uFill>
                <a:solidFill/>
              </a:uFill>
            </a:endParaRPr>
          </a:p>
          <a:p>
            <a:pPr lvl="0" algn="ctr">
              <a:defRPr sz="1800">
                <a:uFillTx/>
              </a:defRPr>
            </a:pPr>
            <a:r>
              <a:rPr sz="2200">
                <a:uFill>
                  <a:solidFill/>
                </a:uFill>
              </a:rPr>
              <a:t>r</a:t>
            </a:r>
            <a:endParaRPr sz="2200">
              <a:uFill>
                <a:solidFill/>
              </a:uFill>
            </a:endParaRPr>
          </a:p>
          <a:p>
            <a:pPr lvl="0" algn="ctr">
              <a:defRPr sz="1800">
                <a:uFillTx/>
              </a:defRPr>
            </a:pPr>
            <a:r>
              <a:rPr sz="2200">
                <a:uFill>
                  <a:solidFill/>
                </a:uFill>
              </a:rPr>
              <a:t>e</a:t>
            </a:r>
          </a:p>
        </p:txBody>
      </p:sp>
      <p:sp>
        <p:nvSpPr>
          <p:cNvPr id="274" name="Shape 274"/>
          <p:cNvSpPr/>
          <p:nvPr/>
        </p:nvSpPr>
        <p:spPr>
          <a:xfrm>
            <a:off x="5232400" y="57150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P</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o</a:t>
            </a:r>
            <a:endParaRPr sz="2200">
              <a:uFill>
                <a:solidFill/>
              </a:uFill>
            </a:endParaRPr>
          </a:p>
          <a:p>
            <a:pPr lvl="0" algn="ctr">
              <a:defRPr sz="1800">
                <a:uFillTx/>
              </a:defRPr>
            </a:pPr>
            <a:r>
              <a:rPr sz="2200">
                <a:uFill>
                  <a:solidFill/>
                </a:uFill>
              </a:rPr>
              <a:t>p</a:t>
            </a:r>
            <a:endParaRPr sz="2200">
              <a:uFill>
                <a:solidFill/>
              </a:uFill>
            </a:endParaRPr>
          </a:p>
          <a:p>
            <a:pPr lvl="0" algn="ctr">
              <a:defRPr sz="1800">
                <a:uFillTx/>
              </a:defRPr>
            </a:pPr>
            <a:r>
              <a:rPr sz="2200">
                <a:uFill>
                  <a:solidFill/>
                </a:uFill>
              </a:rPr>
              <a:t>l</a:t>
            </a:r>
            <a:endParaRPr sz="2200">
              <a:uFill>
                <a:solidFill/>
              </a:uFill>
            </a:endParaRPr>
          </a:p>
          <a:p>
            <a:pPr lvl="0" algn="ctr">
              <a:defRPr sz="1800">
                <a:uFillTx/>
              </a:defRPr>
            </a:pPr>
            <a:r>
              <a:rPr sz="2200">
                <a:uFill>
                  <a:solidFill/>
                </a:uFill>
              </a:rPr>
              <a:t>e</a:t>
            </a:r>
          </a:p>
        </p:txBody>
      </p:sp>
      <p:sp>
        <p:nvSpPr>
          <p:cNvPr id="275" name="Shape 275"/>
          <p:cNvSpPr/>
          <p:nvPr/>
        </p:nvSpPr>
        <p:spPr>
          <a:xfrm>
            <a:off x="6502400" y="57150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a:uFill>
                  <a:solidFill/>
                </a:uFill>
              </a:rPr>
              <a:t>S</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c</a:t>
            </a:r>
            <a:endParaRPr>
              <a:uFill>
                <a:solidFill/>
              </a:uFill>
            </a:endParaRPr>
          </a:p>
          <a:p>
            <a:pPr lvl="0" algn="ctr">
              <a:defRPr sz="1800">
                <a:uFillTx/>
              </a:defRPr>
            </a:pPr>
            <a:r>
              <a:rPr>
                <a:uFill>
                  <a:solidFill/>
                </a:uFill>
              </a:rPr>
              <a:t>t</a:t>
            </a:r>
            <a:endParaRPr>
              <a:uFill>
                <a:solidFill/>
              </a:uFill>
            </a:endParaRPr>
          </a:p>
          <a:p>
            <a:pPr lvl="0" algn="ctr">
              <a:defRPr sz="1800">
                <a:uFillTx/>
              </a:defRPr>
            </a:pPr>
            <a:r>
              <a:rPr>
                <a:uFill>
                  <a:solidFill/>
                </a:uFill>
              </a:rPr>
              <a:t>u</a:t>
            </a:r>
            <a:endParaRPr>
              <a:uFill>
                <a:solidFill/>
              </a:uFill>
            </a:endParaRPr>
          </a:p>
          <a:p>
            <a:pPr lvl="0" algn="ctr">
              <a:defRPr sz="1800">
                <a:uFillTx/>
              </a:defRPr>
            </a:pPr>
            <a:r>
              <a:rPr>
                <a:uFill>
                  <a:solidFill/>
                </a:uFill>
              </a:rPr>
              <a:t>r</a:t>
            </a:r>
            <a:endParaRPr>
              <a:uFill>
                <a:solidFill/>
              </a:uFill>
            </a:endParaRPr>
          </a:p>
          <a:p>
            <a:pPr lvl="0" algn="ctr">
              <a:defRPr sz="1800">
                <a:uFillTx/>
              </a:defRPr>
            </a:pPr>
            <a:r>
              <a:rPr>
                <a:uFill>
                  <a:solidFill/>
                </a:uFill>
              </a:rPr>
              <a:t>e</a:t>
            </a:r>
          </a:p>
        </p:txBody>
      </p:sp>
      <p:sp>
        <p:nvSpPr>
          <p:cNvPr id="276" name="Shape 276"/>
          <p:cNvSpPr/>
          <p:nvPr/>
        </p:nvSpPr>
        <p:spPr>
          <a:xfrm>
            <a:off x="7810500" y="5715000"/>
            <a:ext cx="1270000" cy="2921000"/>
          </a:xfrm>
          <a:prstGeom prst="rect">
            <a:avLst/>
          </a:prstGeom>
          <a:solidFill>
            <a:srgbClr val="74A7FE"/>
          </a:solidFill>
          <a:ln w="25400">
            <a:solidFill/>
            <a:miter lim="400000"/>
          </a:ln>
          <a:extLst>
            <a:ext uri="{C572A759-6A51-4108-AA02-DFA0A04FC94B}">
              <ma14:wrappingTextBoxFlag xmlns:ma14="http://schemas.microsoft.com/office/mac/drawingml/2011/main" val="1"/>
            </a:ext>
          </a:extLst>
        </p:spPr>
        <p:txBody>
          <a:bodyPr lIns="38100" tIns="38100" rIns="38100" bIns="38100"/>
          <a:lstStyle/>
          <a:p>
            <a:pPr lvl="0" algn="ctr">
              <a:defRPr sz="1800">
                <a:uFillTx/>
              </a:defRPr>
            </a:pPr>
            <a:r>
              <a:rPr sz="2200">
                <a:uFill>
                  <a:solidFill/>
                </a:uFill>
              </a:rPr>
              <a:t>S</a:t>
            </a:r>
            <a:endParaRPr sz="2200">
              <a:uFill>
                <a:solidFill/>
              </a:uFill>
            </a:endParaRPr>
          </a:p>
          <a:p>
            <a:pPr lvl="0" algn="ctr">
              <a:defRPr sz="1800">
                <a:uFillTx/>
              </a:defRPr>
            </a:pPr>
            <a:r>
              <a:rPr sz="2200">
                <a:uFill>
                  <a:solidFill/>
                </a:uFill>
              </a:rPr>
              <a:t>y</a:t>
            </a:r>
            <a:endParaRPr sz="2200">
              <a:uFill>
                <a:solidFill/>
              </a:uFill>
            </a:endParaRPr>
          </a:p>
          <a:p>
            <a:pPr lvl="0" algn="ctr">
              <a:defRPr sz="1800">
                <a:uFillTx/>
              </a:defRPr>
            </a:pPr>
            <a:r>
              <a:rPr sz="2200">
                <a:uFill>
                  <a:solidFill/>
                </a:uFill>
              </a:rPr>
              <a:t>s</a:t>
            </a:r>
            <a:endParaRPr sz="2200">
              <a:uFill>
                <a:solidFill/>
              </a:uFill>
            </a:endParaRPr>
          </a:p>
          <a:p>
            <a:pPr lvl="0" algn="ctr">
              <a:defRPr sz="1800">
                <a:uFillTx/>
              </a:defRPr>
            </a:pPr>
            <a:r>
              <a:rPr sz="2200">
                <a:uFill>
                  <a:solidFill/>
                </a:uFill>
              </a:rPr>
              <a:t>t</a:t>
            </a:r>
            <a:endParaRPr sz="2200">
              <a:uFill>
                <a:solidFill/>
              </a:uFill>
            </a:endParaRPr>
          </a:p>
          <a:p>
            <a:pPr lvl="0" algn="ctr">
              <a:defRPr sz="1800">
                <a:uFillTx/>
              </a:defRPr>
            </a:pPr>
            <a:r>
              <a:rPr sz="2200">
                <a:uFill>
                  <a:solidFill/>
                </a:uFill>
              </a:rPr>
              <a:t>e</a:t>
            </a:r>
            <a:endParaRPr sz="2200">
              <a:uFill>
                <a:solidFill/>
              </a:uFill>
            </a:endParaRPr>
          </a:p>
          <a:p>
            <a:pPr lvl="0" algn="ctr">
              <a:defRPr sz="1800">
                <a:uFillTx/>
              </a:defRPr>
            </a:pPr>
            <a:r>
              <a:rPr sz="2200">
                <a:uFill>
                  <a:solidFill/>
                </a:uFill>
              </a:rPr>
              <a:t>m</a:t>
            </a:r>
            <a:endParaRPr sz="2200">
              <a:uFill>
                <a:solidFill/>
              </a:uFill>
            </a:endParaRPr>
          </a:p>
          <a:p>
            <a:pPr lvl="0" algn="ctr">
              <a:defRPr sz="1800">
                <a:uFillTx/>
              </a:defRPr>
            </a:pPr>
            <a:r>
              <a:rPr sz="2200">
                <a:uFill>
                  <a:solidFill/>
                </a:uFill>
              </a:rPr>
              <a:t>s</a:t>
            </a:r>
          </a:p>
        </p:txBody>
      </p:sp>
      <p:sp>
        <p:nvSpPr>
          <p:cNvPr id="277" name="Shape 277"/>
          <p:cNvSpPr/>
          <p:nvPr/>
        </p:nvSpPr>
        <p:spPr>
          <a:xfrm>
            <a:off x="3949700" y="4445000"/>
            <a:ext cx="5143500" cy="1270000"/>
          </a:xfrm>
          <a:prstGeom prst="rect">
            <a:avLst/>
          </a:prstGeom>
          <a:solidFill>
            <a:srgbClr val="0061FF"/>
          </a:solidFill>
          <a:ln w="25400">
            <a:solidFill/>
            <a:miter lim="400000"/>
          </a:ln>
          <a:extLst>
            <a:ext uri="{C572A759-6A51-4108-AA02-DFA0A04FC94B}">
              <ma14:wrappingTextBoxFlag xmlns:ma14="http://schemas.microsoft.com/office/mac/drawingml/2011/main" val="1"/>
            </a:ext>
          </a:extLst>
        </p:spPr>
        <p:txBody>
          <a:bodyPr lIns="38100" tIns="38100" rIns="38100" bIns="38100" anchor="ctr"/>
          <a:lstStyle>
            <a:lvl1pPr algn="ctr">
              <a:defRPr sz="3000"/>
            </a:lvl1pPr>
          </a:lstStyle>
          <a:p>
            <a:pPr lvl="0">
              <a:defRPr sz="1800">
                <a:uFillTx/>
              </a:defRPr>
            </a:pPr>
            <a:r>
              <a:rPr sz="3000">
                <a:uFill>
                  <a:solidFill/>
                </a:uFill>
              </a:rPr>
              <a:t>MONEY</a:t>
            </a:r>
          </a:p>
        </p:txBody>
      </p:sp>
      <p:sp>
        <p:nvSpPr>
          <p:cNvPr id="278" name="Shape 278"/>
          <p:cNvSpPr/>
          <p:nvPr/>
        </p:nvSpPr>
        <p:spPr>
          <a:xfrm>
            <a:off x="3975100" y="3175000"/>
            <a:ext cx="5041900" cy="1270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42AA"/>
          </a:solidFill>
          <a:ln w="25400">
            <a:solidFill/>
            <a:miter lim="400000"/>
          </a:ln>
          <a:extLst>
            <a:ext uri="{C572A759-6A51-4108-AA02-DFA0A04FC94B}">
              <ma14:wrappingTextBoxFlag xmlns:ma14="http://schemas.microsoft.com/office/mac/drawingml/2011/main" val="1"/>
            </a:ext>
          </a:extLst>
        </p:spPr>
        <p:txBody>
          <a:bodyPr lIns="38100" tIns="38100" rIns="38100" bIns="38100"/>
          <a:lstStyle>
            <a:lvl1pPr>
              <a:defRPr sz="3000">
                <a:solidFill>
                  <a:srgbClr val="FFFFFF"/>
                </a:solidFill>
                <a:uFill>
                  <a:solidFill>
                    <a:srgbClr val="FFFFFF"/>
                  </a:solidFill>
                </a:uFill>
              </a:defRPr>
            </a:lvl1pPr>
          </a:lstStyle>
          <a:p>
            <a:pPr lvl="0">
              <a:defRPr sz="1800">
                <a:solidFill>
                  <a:srgbClr val="000000"/>
                </a:solidFill>
                <a:uFillTx/>
              </a:defRPr>
            </a:pPr>
            <a:r>
              <a:rPr sz="3000">
                <a:solidFill>
                  <a:srgbClr val="FFFFFF"/>
                </a:solidFill>
                <a:uFill>
                  <a:solidFill>
                    <a:srgbClr val="FFFFFF"/>
                  </a:solidFill>
                </a:uFill>
              </a:rPr>
              <a:t>Mission</a:t>
            </a:r>
          </a:p>
        </p:txBody>
      </p:sp>
    </p:spTree>
  </p:cSld>
  <p:clrMapOvr>
    <a:masterClrMapping/>
  </p:clrMapOvr>
  <p:transition spd="med" advClick="1">
    <p:dissolve/>
  </p:transition>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0" name="Shape 280"/>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281" name="Shape 281"/>
          <p:cNvSpPr/>
          <p:nvPr>
            <p:ph type="title"/>
          </p:nvPr>
        </p:nvSpPr>
        <p:spPr>
          <a:prstGeom prst="rect">
            <a:avLst/>
          </a:prstGeom>
        </p:spPr>
        <p:txBody>
          <a:bodyPr/>
          <a:lstStyle/>
          <a:p>
            <a:pPr lvl="0">
              <a:defRPr b="0" sz="1800">
                <a:uFillTx/>
              </a:defRPr>
            </a:pPr>
            <a:r>
              <a:rPr b="1" sz="4400">
                <a:uFill>
                  <a:solidFill/>
                </a:uFill>
              </a:rPr>
              <a:t>Break Time</a:t>
            </a:r>
          </a:p>
        </p:txBody>
      </p:sp>
      <p:pic>
        <p:nvPicPr>
          <p:cNvPr id="282" name="droppedImage.png"/>
          <p:cNvPicPr/>
          <p:nvPr/>
        </p:nvPicPr>
        <p:blipFill>
          <a:blip r:embed="rId2">
            <a:extLst/>
          </a:blip>
          <a:stretch>
            <a:fillRect/>
          </a:stretch>
        </p:blipFill>
        <p:spPr>
          <a:xfrm>
            <a:off x="1379866" y="2296200"/>
            <a:ext cx="4538334" cy="6819901"/>
          </a:xfrm>
          <a:prstGeom prst="rect">
            <a:avLst/>
          </a:prstGeom>
          <a:ln w="12700">
            <a:miter lim="400000"/>
          </a:ln>
        </p:spPr>
      </p:pic>
      <p:sp>
        <p:nvSpPr>
          <p:cNvPr id="283" name="Shape 283"/>
          <p:cNvSpPr/>
          <p:nvPr/>
        </p:nvSpPr>
        <p:spPr>
          <a:xfrm>
            <a:off x="5943600" y="4318000"/>
            <a:ext cx="3949700" cy="2755900"/>
          </a:xfrm>
          <a:prstGeom prst="rect">
            <a:avLst/>
          </a:prstGeom>
          <a:ln>
            <a:round/>
          </a:ln>
          <a:extLst>
            <a:ext uri="{C572A759-6A51-4108-AA02-DFA0A04FC94B}">
              <ma14:wrappingTextBoxFlag xmlns:ma14="http://schemas.microsoft.com/office/mac/drawingml/2011/main" val="1"/>
            </a:ext>
          </a:extLst>
        </p:spPr>
        <p:txBody>
          <a:bodyPr lIns="38100" tIns="38100" rIns="38100" bIns="38100"/>
          <a:lstStyle/>
          <a:p>
            <a:pPr lvl="0" algn="ctr" defTabSz="914400">
              <a:spcBef>
                <a:spcPts val="500"/>
              </a:spcBef>
              <a:buFont typeface="Monotype Sorts"/>
              <a:defRPr sz="1800">
                <a:uFillTx/>
              </a:defRPr>
            </a:pPr>
            <a:endParaRPr sz="2400">
              <a:uFill>
                <a:solidFill/>
              </a:uFill>
            </a:endParaRPr>
          </a:p>
          <a:p>
            <a:pPr lvl="0" algn="ctr" defTabSz="914400">
              <a:spcBef>
                <a:spcPts val="500"/>
              </a:spcBef>
              <a:buFont typeface="Monotype Sorts"/>
              <a:defRPr sz="1800">
                <a:uFillTx/>
              </a:defRPr>
            </a:pPr>
            <a:r>
              <a:rPr sz="2400">
                <a:uFill>
                  <a:solidFill/>
                </a:uFill>
              </a:rPr>
              <a:t>Be back in </a:t>
            </a:r>
            <a:endParaRPr sz="2400">
              <a:uFill>
                <a:solidFill/>
              </a:uFill>
            </a:endParaRPr>
          </a:p>
          <a:p>
            <a:pPr lvl="0" algn="ctr" defTabSz="914400">
              <a:spcBef>
                <a:spcPts val="500"/>
              </a:spcBef>
              <a:buFont typeface="Monotype Sorts"/>
              <a:defRPr sz="1800">
                <a:uFillTx/>
              </a:defRPr>
            </a:pPr>
            <a:r>
              <a:rPr b="1" sz="2400" u="sng">
                <a:uFill>
                  <a:solidFill/>
                </a:uFill>
              </a:rPr>
              <a:t>10</a:t>
            </a:r>
            <a:r>
              <a:rPr sz="2400">
                <a:uFill>
                  <a:solidFill/>
                </a:uFill>
              </a:rPr>
              <a:t> minutes!</a:t>
            </a:r>
          </a:p>
        </p:txBody>
      </p:sp>
    </p:spTree>
  </p:cSld>
  <p:clrMapOvr>
    <a:masterClrMapping/>
  </p:clrMapOvr>
  <p:transition spd="slow" advClick="1">
    <p:dissolve/>
  </p:transition>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5" name="Shape 285"/>
          <p:cNvSpPr/>
          <p:nvPr>
            <p:ph type="title"/>
          </p:nvPr>
        </p:nvSpPr>
        <p:spPr>
          <a:prstGeom prst="rect">
            <a:avLst/>
          </a:prstGeom>
        </p:spPr>
        <p:txBody>
          <a:bodyPr/>
          <a:lstStyle/>
          <a:p>
            <a:pPr lvl="0">
              <a:defRPr b="0" sz="1800">
                <a:uFillTx/>
              </a:defRPr>
            </a:pPr>
            <a:r>
              <a:rPr b="1" sz="4400">
                <a:uFill>
                  <a:solidFill/>
                </a:uFill>
              </a:rPr>
              <a:t>5 Food Groups of NHT Ministries</a:t>
            </a:r>
          </a:p>
        </p:txBody>
      </p:sp>
      <p:sp>
        <p:nvSpPr>
          <p:cNvPr id="286" name="Shape 286"/>
          <p:cNvSpPr/>
          <p:nvPr>
            <p:ph type="body" idx="1"/>
          </p:nvPr>
        </p:nvSpPr>
        <p:spPr>
          <a:xfrm>
            <a:off x="1539709" y="2476071"/>
            <a:ext cx="11049001" cy="6934201"/>
          </a:xfrm>
          <a:prstGeom prst="rect">
            <a:avLst/>
          </a:prstGeom>
        </p:spPr>
        <p:txBody>
          <a:bodyPr/>
          <a:lstStyle/>
          <a:p>
            <a:pPr lvl="0">
              <a:defRPr sz="1800">
                <a:uFillTx/>
              </a:defRPr>
            </a:pPr>
            <a:r>
              <a:rPr b="1" sz="3000">
                <a:uFill>
                  <a:solidFill/>
                </a:uFill>
              </a:rPr>
              <a:t>Service</a:t>
            </a:r>
            <a:r>
              <a:rPr sz="3000">
                <a:uFill>
                  <a:solidFill/>
                </a:uFill>
              </a:rPr>
              <a:t> - The actual work of the ministry or GG</a:t>
            </a:r>
            <a:endParaRPr sz="3000">
              <a:uFill>
                <a:solidFill/>
              </a:uFill>
            </a:endParaRPr>
          </a:p>
          <a:p>
            <a:pPr lvl="0">
              <a:defRPr sz="1800">
                <a:uFillTx/>
              </a:defRPr>
            </a:pPr>
            <a:endParaRPr sz="3000">
              <a:uFill>
                <a:solidFill/>
              </a:uFill>
            </a:endParaRPr>
          </a:p>
          <a:p>
            <a:pPr lvl="0">
              <a:defRPr sz="1800">
                <a:uFillTx/>
              </a:defRPr>
            </a:pPr>
            <a:r>
              <a:rPr b="1" sz="3000">
                <a:uFill>
                  <a:solidFill/>
                </a:uFill>
              </a:rPr>
              <a:t>Discipleship</a:t>
            </a:r>
            <a:r>
              <a:rPr sz="3000">
                <a:uFill>
                  <a:solidFill/>
                </a:uFill>
              </a:rPr>
              <a:t> - Intentional work to help your team become more like Christ in character and deed</a:t>
            </a:r>
            <a:endParaRPr sz="3000">
              <a:uFill>
                <a:solidFill/>
              </a:uFill>
            </a:endParaRPr>
          </a:p>
          <a:p>
            <a:pPr lvl="0">
              <a:defRPr sz="1800">
                <a:uFillTx/>
              </a:defRPr>
            </a:pPr>
            <a:endParaRPr sz="3000">
              <a:uFill>
                <a:solidFill/>
              </a:uFill>
            </a:endParaRPr>
          </a:p>
          <a:p>
            <a:pPr lvl="0">
              <a:defRPr sz="1800">
                <a:uFillTx/>
              </a:defRPr>
            </a:pPr>
            <a:r>
              <a:rPr b="1" sz="3000">
                <a:uFill>
                  <a:solidFill/>
                </a:uFill>
              </a:rPr>
              <a:t>Care</a:t>
            </a:r>
            <a:r>
              <a:rPr sz="3000">
                <a:uFill>
                  <a:solidFill/>
                </a:uFill>
              </a:rPr>
              <a:t> - Attention and work given to help when people fall, struggle or hit walls</a:t>
            </a:r>
            <a:endParaRPr sz="3000">
              <a:uFill>
                <a:solidFill/>
              </a:uFill>
            </a:endParaRPr>
          </a:p>
          <a:p>
            <a:pPr lvl="0">
              <a:defRPr sz="1800">
                <a:uFillTx/>
              </a:defRPr>
            </a:pPr>
            <a:endParaRPr sz="3000">
              <a:uFill>
                <a:solidFill/>
              </a:uFill>
            </a:endParaRPr>
          </a:p>
          <a:p>
            <a:pPr lvl="0">
              <a:defRPr sz="1800">
                <a:uFillTx/>
              </a:defRPr>
            </a:pPr>
            <a:r>
              <a:rPr b="1" sz="3000">
                <a:uFill>
                  <a:solidFill/>
                </a:uFill>
              </a:rPr>
              <a:t>Community</a:t>
            </a:r>
            <a:r>
              <a:rPr sz="3000">
                <a:uFill>
                  <a:solidFill/>
                </a:uFill>
              </a:rPr>
              <a:t> - Play time that creates ‘Ohana environment</a:t>
            </a:r>
            <a:endParaRPr sz="3000">
              <a:uFill>
                <a:solidFill/>
              </a:uFill>
            </a:endParaRPr>
          </a:p>
          <a:p>
            <a:pPr lvl="0">
              <a:defRPr sz="1800">
                <a:uFillTx/>
              </a:defRPr>
            </a:pPr>
            <a:endParaRPr sz="3000">
              <a:uFill>
                <a:solidFill/>
              </a:uFill>
            </a:endParaRPr>
          </a:p>
          <a:p>
            <a:pPr lvl="0">
              <a:defRPr sz="1800">
                <a:uFillTx/>
              </a:defRPr>
            </a:pPr>
            <a:r>
              <a:rPr b="1" sz="3000">
                <a:uFill>
                  <a:solidFill/>
                </a:uFill>
              </a:rPr>
              <a:t>Celebration</a:t>
            </a:r>
            <a:r>
              <a:rPr sz="3000">
                <a:uFill>
                  <a:solidFill/>
                </a:uFill>
              </a:rPr>
              <a:t> - Acknowledging and celebrating key milestones or fulfillment of cv’s or objectives</a:t>
            </a:r>
          </a:p>
        </p:txBody>
      </p:sp>
      <p:sp>
        <p:nvSpPr>
          <p:cNvPr id="287" name="Shape 287"/>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Tree>
  </p:cSld>
  <p:clrMapOvr>
    <a:masterClrMapping/>
  </p:clrMapOvr>
  <p:transition spd="med" advClick="1">
    <p:dissolve/>
  </p:transition>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9" name="Shape 289"/>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290" name="Shape 290"/>
          <p:cNvSpPr/>
          <p:nvPr>
            <p:ph type="title"/>
          </p:nvPr>
        </p:nvSpPr>
        <p:spPr>
          <a:prstGeom prst="rect">
            <a:avLst/>
          </a:prstGeom>
        </p:spPr>
        <p:txBody>
          <a:bodyPr/>
          <a:lstStyle/>
          <a:p>
            <a:pPr lvl="0">
              <a:defRPr b="0" sz="1800">
                <a:uFillTx/>
              </a:defRPr>
            </a:pPr>
            <a:r>
              <a:rPr b="1" sz="4400">
                <a:uFill>
                  <a:solidFill/>
                </a:uFill>
              </a:rPr>
              <a:t>5 Food Groups of NHT Ministries</a:t>
            </a:r>
          </a:p>
        </p:txBody>
      </p:sp>
      <p:pic>
        <p:nvPicPr>
          <p:cNvPr id="291" name="5 food groups for ministry leaders.pdf"/>
          <p:cNvPicPr/>
          <p:nvPr/>
        </p:nvPicPr>
        <p:blipFill>
          <a:blip r:embed="rId2">
            <a:extLst/>
          </a:blip>
          <a:stretch>
            <a:fillRect/>
          </a:stretch>
        </p:blipFill>
        <p:spPr>
          <a:xfrm>
            <a:off x="1838552" y="2299595"/>
            <a:ext cx="8861237" cy="6847320"/>
          </a:xfrm>
          <a:prstGeom prst="rect">
            <a:avLst/>
          </a:prstGeom>
          <a:ln w="12700">
            <a:miter lim="400000"/>
          </a:ln>
        </p:spPr>
      </p:pic>
    </p:spTree>
  </p:cSld>
  <p:clrMapOvr>
    <a:masterClrMapping/>
  </p:clrMapOvr>
  <p:transition spd="med" advClick="1">
    <p:dissolve/>
  </p:transition>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3" name="Shape 293"/>
          <p:cNvSpPr/>
          <p:nvPr>
            <p:ph type="title"/>
          </p:nvPr>
        </p:nvSpPr>
        <p:spPr>
          <a:prstGeom prst="rect">
            <a:avLst/>
          </a:prstGeom>
        </p:spPr>
        <p:txBody>
          <a:bodyPr/>
          <a:lstStyle/>
          <a:p>
            <a:pPr lvl="0">
              <a:defRPr b="0" sz="1800">
                <a:uFillTx/>
              </a:defRPr>
            </a:pPr>
            <a:r>
              <a:rPr b="1" sz="4400">
                <a:uFill>
                  <a:solidFill/>
                </a:uFill>
              </a:rPr>
              <a:t>Fractals - Key to DCAT!</a:t>
            </a:r>
          </a:p>
        </p:txBody>
      </p:sp>
      <p:sp>
        <p:nvSpPr>
          <p:cNvPr id="294" name="Shape 294"/>
          <p:cNvSpPr/>
          <p:nvPr>
            <p:ph type="body" idx="1"/>
          </p:nvPr>
        </p:nvSpPr>
        <p:spPr>
          <a:prstGeom prst="rect">
            <a:avLst/>
          </a:prstGeom>
        </p:spPr>
        <p:txBody>
          <a:bodyPr/>
          <a:lstStyle/>
          <a:p>
            <a:pPr lvl="0">
              <a:defRPr sz="1800">
                <a:uFillTx/>
              </a:defRPr>
            </a:pPr>
            <a:r>
              <a:rPr sz="3400">
                <a:uFill>
                  <a:solidFill/>
                </a:uFill>
              </a:rPr>
              <a:t>Building Teams</a:t>
            </a:r>
            <a:endParaRPr sz="3400">
              <a:uFill>
                <a:solidFill/>
              </a:uFill>
            </a:endParaRPr>
          </a:p>
          <a:p>
            <a:pPr lvl="1">
              <a:defRPr sz="1800">
                <a:uFillTx/>
              </a:defRPr>
            </a:pPr>
            <a:r>
              <a:rPr sz="2800">
                <a:uFill>
                  <a:solidFill/>
                </a:uFill>
              </a:rPr>
              <a:t>“Our bodies have many parts, but the many parts make up only one body when they are all put together. So it is with the “body” of Christ.” (1 Corinthians 12:12, TLB)</a:t>
            </a:r>
            <a:endParaRPr sz="2800">
              <a:uFill>
                <a:solidFill/>
              </a:uFill>
            </a:endParaRPr>
          </a:p>
          <a:p>
            <a:pPr lvl="0">
              <a:defRPr sz="1800">
                <a:uFillTx/>
              </a:defRPr>
            </a:pPr>
            <a:r>
              <a:rPr sz="3400">
                <a:uFill>
                  <a:solidFill/>
                </a:uFill>
              </a:rPr>
              <a:t>This is the Church</a:t>
            </a:r>
            <a:endParaRPr sz="3400">
              <a:uFill>
                <a:solidFill/>
              </a:uFill>
            </a:endParaRPr>
          </a:p>
          <a:p>
            <a:pPr lvl="1">
              <a:defRPr sz="1800">
                <a:uFillTx/>
              </a:defRPr>
            </a:pPr>
            <a:r>
              <a:rPr sz="2800">
                <a:uFill>
                  <a:solidFill/>
                </a:uFill>
              </a:rPr>
              <a:t>connected to “the Head, that is, Christ” (Eph. 4:15, NIV) and working together for the “common good” (1 Cor. 12:7). Each of us is to be a living, functioning, serving member of the Body of Christ. God has gifted each of us with talents and abilities. He has divinely endowed us with all we need to serve His purposes–and we do it best in teams.</a:t>
            </a:r>
          </a:p>
        </p:txBody>
      </p:sp>
      <p:sp>
        <p:nvSpPr>
          <p:cNvPr id="295" name="Shape 295"/>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Tree>
  </p:cSld>
  <p:clrMapOvr>
    <a:masterClrMapping/>
  </p:clrMapOvr>
  <p:transition spd="med" advClick="1">
    <p:dissolve/>
  </p:transition>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6" name="Shape 96"/>
          <p:cNvSpPr/>
          <p:nvPr>
            <p:ph type="sldNum" sz="quarter" idx="2"/>
          </p:nvPr>
        </p:nvSpPr>
        <p:spPr>
          <a:xfrm>
            <a:off x="12586687" y="9317850"/>
            <a:ext cx="287163" cy="270934"/>
          </a:xfrm>
          <a:prstGeom prst="rect">
            <a:avLst/>
          </a:prstGeom>
          <a:ln w="9525"/>
          <a:extLst>
            <a:ext uri="{C572A759-6A51-4108-AA02-DFA0A04FC94B}">
              <ma14:wrappingTextBoxFlag xmlns:ma14="http://schemas.microsoft.com/office/mac/drawingml/2011/main" val="1"/>
            </a:ext>
          </a:extLst>
        </p:spPr>
        <p:txBody>
          <a:bodyPr/>
          <a:lstStyle>
            <a:lvl1pPr defTabSz="1300480"/>
          </a:lstStyle>
          <a:p>
            <a:pPr lvl="0">
              <a:defRPr sz="1800">
                <a:uFillTx/>
              </a:defRPr>
            </a:pPr>
            <a:fld id="{86CB4B4D-7CA3-9044-876B-883B54F8677D}" type="slidenum">
              <a:rPr sz="1100">
                <a:uFill>
                  <a:solidFill/>
                </a:uFill>
              </a:rPr>
            </a:fld>
          </a:p>
        </p:txBody>
      </p:sp>
      <p:sp>
        <p:nvSpPr>
          <p:cNvPr id="97" name="Shape 97"/>
          <p:cNvSpPr/>
          <p:nvPr>
            <p:ph type="title"/>
          </p:nvPr>
        </p:nvSpPr>
        <p:spPr>
          <a:prstGeom prst="rect">
            <a:avLst/>
          </a:prstGeom>
          <a:ln w="9525"/>
        </p:spPr>
        <p:txBody>
          <a:bodyPr/>
          <a:lstStyle/>
          <a:p>
            <a:pPr lvl="0">
              <a:defRPr b="0" sz="1800">
                <a:uFillTx/>
              </a:defRPr>
            </a:pPr>
            <a:r>
              <a:rPr b="1" sz="4400">
                <a:uFill>
                  <a:solidFill/>
                </a:uFill>
              </a:rPr>
              <a:t>NHT Core Values</a:t>
            </a:r>
          </a:p>
        </p:txBody>
      </p:sp>
      <p:sp>
        <p:nvSpPr>
          <p:cNvPr id="98" name="Shape 98"/>
          <p:cNvSpPr/>
          <p:nvPr>
            <p:ph type="body" idx="1"/>
          </p:nvPr>
        </p:nvSpPr>
        <p:spPr>
          <a:xfrm>
            <a:off x="975359" y="2384213"/>
            <a:ext cx="11054082" cy="7369387"/>
          </a:xfrm>
          <a:prstGeom prst="rect">
            <a:avLst/>
          </a:prstGeom>
          <a:ln w="9525"/>
        </p:spPr>
        <p:txBody>
          <a:bodyPr/>
          <a:lstStyle/>
          <a:p>
            <a:pPr lvl="0" defTabSz="1300480">
              <a:buClrTx/>
              <a:buSzPct val="100000"/>
              <a:buFontTx/>
              <a:buAutoNum type="arabicPeriod" startAt="1"/>
              <a:defRPr sz="1800">
                <a:uFillTx/>
              </a:defRPr>
            </a:pPr>
            <a:r>
              <a:rPr sz="3400">
                <a:uFill>
                  <a:solidFill/>
                </a:uFill>
              </a:rPr>
              <a:t>NHT will be a “love first” church, evidentially loving God and loving people in all we do! </a:t>
            </a:r>
            <a:r>
              <a:rPr sz="2000">
                <a:uFill>
                  <a:solidFill/>
                </a:uFill>
              </a:rPr>
              <a:t>(Matthew 22:37-39, ESV)</a:t>
            </a:r>
            <a:endParaRPr sz="3400">
              <a:uFill>
                <a:solidFill/>
              </a:uFill>
            </a:endParaRPr>
          </a:p>
          <a:p>
            <a:pPr lvl="0" defTabSz="1300480">
              <a:buClrTx/>
              <a:buSzPct val="100000"/>
              <a:buFontTx/>
              <a:buAutoNum type="arabicPeriod" startAt="1"/>
              <a:defRPr sz="1800">
                <a:uFillTx/>
              </a:defRPr>
            </a:pPr>
            <a:r>
              <a:rPr sz="3400">
                <a:uFill>
                  <a:solidFill/>
                </a:uFill>
              </a:rPr>
              <a:t>We are unswervingly committed to the Spirit of God and to the Word of God, consistently giving Him our best. </a:t>
            </a:r>
            <a:r>
              <a:rPr sz="2000">
                <a:uFill>
                  <a:solidFill/>
                </a:uFill>
              </a:rPr>
              <a:t>(Deuteronomy 13:4, ESV)</a:t>
            </a:r>
            <a:endParaRPr sz="3400">
              <a:uFill>
                <a:solidFill/>
              </a:uFill>
            </a:endParaRPr>
          </a:p>
          <a:p>
            <a:pPr lvl="0" defTabSz="1300480">
              <a:buClrTx/>
              <a:buSzPct val="100000"/>
              <a:buFontTx/>
              <a:buAutoNum type="arabicPeriod" startAt="1"/>
              <a:defRPr sz="1800">
                <a:uFillTx/>
              </a:defRPr>
            </a:pPr>
            <a:r>
              <a:rPr sz="3400">
                <a:uFill>
                  <a:solidFill/>
                </a:uFill>
              </a:rPr>
              <a:t>We believe that every person, Christian and non-Christian alike, is uniquely created by God, is valuable to God and has an intended purpose in His Kingdom. </a:t>
            </a:r>
            <a:r>
              <a:rPr sz="2000">
                <a:uFill>
                  <a:solidFill/>
                </a:uFill>
              </a:rPr>
              <a:t>(Psalms 139:13-16, ESV &amp; Ephesians 2:10, ESV)</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0" presetID="1" grpId="1" fill="hold">
                                  <p:stCondLst>
                                    <p:cond delay="0"/>
                                  </p:stCondLst>
                                  <p:iterate type="el" backwards="0">
                                    <p:tmAbs val="0"/>
                                  </p:iterate>
                                  <p:childTnLst>
                                    <p:set>
                                      <p:cBhvr>
                                        <p:cTn id="6" fill="hold"/>
                                        <p:tgtEl>
                                          <p:spTgt spid="98">
                                            <p:bg/>
                                          </p:spTgt>
                                        </p:tgtEl>
                                        <p:attrNameLst>
                                          <p:attrName>style.visibility</p:attrName>
                                        </p:attrNameLst>
                                      </p:cBhvr>
                                      <p:to>
                                        <p:strVal val="visible"/>
                                      </p:to>
                                    </p:set>
                                  </p:childTnLst>
                                </p:cTn>
                              </p:par>
                              <p:par>
                                <p:cTn id="7" presetClass="entr" presetSubtype="0" presetID="1" grpId="1" fill="hold">
                                  <p:stCondLst>
                                    <p:cond delay="0"/>
                                  </p:stCondLst>
                                  <p:iterate type="el" backwards="0">
                                    <p:tmAbs val="0"/>
                                  </p:iterate>
                                  <p:childTnLst>
                                    <p:set>
                                      <p:cBhvr>
                                        <p:cTn id="8" fill="hold"/>
                                        <p:tgtEl>
                                          <p:spTgt spid="9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nodeType="clickEffect" presetClass="entr" presetSubtype="0" presetID="1" grpId="1" fill="hold">
                                  <p:stCondLst>
                                    <p:cond delay="0"/>
                                  </p:stCondLst>
                                  <p:iterate type="el" backwards="0">
                                    <p:tmAbs val="0"/>
                                  </p:iterate>
                                  <p:childTnLst>
                                    <p:set>
                                      <p:cBhvr>
                                        <p:cTn id="12" fill="hold"/>
                                        <p:tgtEl>
                                          <p:spTgt spid="98">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nodeType="clickEffect" presetClass="entr" presetSubtype="0" presetID="1" grpId="1" fill="hold">
                                  <p:stCondLst>
                                    <p:cond delay="0"/>
                                  </p:stCondLst>
                                  <p:iterate type="el" backwards="0">
                                    <p:tmAbs val="0"/>
                                  </p:iterate>
                                  <p:childTnLst>
                                    <p:set>
                                      <p:cBhvr>
                                        <p:cTn id="16" fill="hold"/>
                                        <p:tgtEl>
                                          <p:spTgt spid="98">
                                            <p:txEl>
                                              <p:pRg st="2" end="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98"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7" name="Shape 297"/>
          <p:cNvSpPr/>
          <p:nvPr>
            <p:ph type="title"/>
          </p:nvPr>
        </p:nvSpPr>
        <p:spPr>
          <a:prstGeom prst="rect">
            <a:avLst/>
          </a:prstGeom>
        </p:spPr>
        <p:txBody>
          <a:bodyPr/>
          <a:lstStyle/>
          <a:p>
            <a:pPr lvl="0">
              <a:defRPr b="0" sz="1800">
                <a:uFillTx/>
              </a:defRPr>
            </a:pPr>
            <a:r>
              <a:rPr b="1" sz="4400">
                <a:uFill>
                  <a:solidFill/>
                </a:uFill>
              </a:rPr>
              <a:t>Fractals - Key to DCAT!</a:t>
            </a:r>
          </a:p>
        </p:txBody>
      </p:sp>
      <p:sp>
        <p:nvSpPr>
          <p:cNvPr id="298" name="Shape 298"/>
          <p:cNvSpPr/>
          <p:nvPr>
            <p:ph type="body" idx="1"/>
          </p:nvPr>
        </p:nvSpPr>
        <p:spPr>
          <a:prstGeom prst="rect">
            <a:avLst/>
          </a:prstGeom>
        </p:spPr>
        <p:txBody>
          <a:bodyPr/>
          <a:lstStyle/>
          <a:p>
            <a:pPr lvl="0">
              <a:defRPr sz="1800">
                <a:uFillTx/>
              </a:defRPr>
            </a:pPr>
            <a:r>
              <a:rPr sz="3400">
                <a:uFill>
                  <a:solidFill/>
                </a:uFill>
              </a:rPr>
              <a:t>Step One: DRAW A CIRCLE</a:t>
            </a:r>
            <a:endParaRPr sz="3400">
              <a:uFill>
                <a:solidFill/>
              </a:uFill>
            </a:endParaRPr>
          </a:p>
          <a:p>
            <a:pPr lvl="1">
              <a:defRPr sz="1800">
                <a:uFillTx/>
              </a:defRPr>
            </a:pPr>
            <a:r>
              <a:rPr sz="2800">
                <a:uFill>
                  <a:solidFill/>
                </a:uFill>
              </a:rPr>
              <a:t>This circle represents the parameters of your ministry.</a:t>
            </a:r>
            <a:endParaRPr sz="2800">
              <a:uFill>
                <a:solidFill/>
              </a:uFill>
            </a:endParaRPr>
          </a:p>
          <a:p>
            <a:pPr lvl="0">
              <a:defRPr sz="1800">
                <a:uFillTx/>
              </a:defRPr>
            </a:pPr>
            <a:r>
              <a:rPr sz="3400">
                <a:uFill>
                  <a:solidFill/>
                </a:uFill>
              </a:rPr>
              <a:t>Step Two: CROSSHAIRS</a:t>
            </a:r>
            <a:endParaRPr sz="3400">
              <a:uFill>
                <a:solidFill/>
              </a:uFill>
            </a:endParaRPr>
          </a:p>
          <a:p>
            <a:pPr lvl="1">
              <a:defRPr sz="1800">
                <a:uFillTx/>
              </a:defRPr>
            </a:pPr>
            <a:r>
              <a:rPr sz="2800">
                <a:uFill>
                  <a:solidFill/>
                </a:uFill>
              </a:rPr>
              <a:t>Picture it as if you were looking through the viewfinder of a camera or the scope of a rifle. The circle should now resemble the crosshairs in the lens. This shows you what you are aiming at–exactly what this step is meant to accomplish.</a:t>
            </a:r>
            <a:endParaRPr sz="2800">
              <a:uFill>
                <a:solidFill/>
              </a:uFill>
            </a:endParaRPr>
          </a:p>
          <a:p>
            <a:pPr lvl="0">
              <a:defRPr sz="1800">
                <a:uFillTx/>
              </a:defRPr>
            </a:pPr>
            <a:r>
              <a:rPr sz="3400">
                <a:uFill>
                  <a:solidFill/>
                </a:uFill>
              </a:rPr>
              <a:t>Step Three: TITLE QUADRANTS</a:t>
            </a:r>
            <a:endParaRPr sz="3400">
              <a:uFill>
                <a:solidFill/>
              </a:uFill>
            </a:endParaRPr>
          </a:p>
          <a:p>
            <a:pPr lvl="0">
              <a:defRPr sz="1800">
                <a:uFillTx/>
              </a:defRPr>
            </a:pPr>
            <a:r>
              <a:rPr sz="3400">
                <a:uFill>
                  <a:solidFill/>
                </a:uFill>
              </a:rPr>
              <a:t>Step Four: GIFTS NECESSARY</a:t>
            </a:r>
            <a:endParaRPr sz="3400">
              <a:uFill>
                <a:solidFill/>
              </a:uFill>
            </a:endParaRPr>
          </a:p>
          <a:p>
            <a:pPr lvl="0">
              <a:defRPr sz="1800">
                <a:uFillTx/>
              </a:defRPr>
            </a:pPr>
            <a:r>
              <a:rPr sz="3400">
                <a:uFill>
                  <a:solidFill/>
                </a:uFill>
              </a:rPr>
              <a:t>Step Five: NAMES</a:t>
            </a:r>
            <a:endParaRPr sz="3400">
              <a:uFill>
                <a:solidFill/>
              </a:uFill>
            </a:endParaRPr>
          </a:p>
          <a:p>
            <a:pPr lvl="0">
              <a:defRPr sz="1800">
                <a:uFillTx/>
              </a:defRPr>
            </a:pPr>
            <a:r>
              <a:rPr sz="3400">
                <a:uFill>
                  <a:solidFill/>
                </a:uFill>
              </a:rPr>
              <a:t>Step Six: ASK</a:t>
            </a:r>
          </a:p>
        </p:txBody>
      </p:sp>
      <p:sp>
        <p:nvSpPr>
          <p:cNvPr id="299" name="Shape 299"/>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Tree>
  </p:cSld>
  <p:clrMapOvr>
    <a:masterClrMapping/>
  </p:clrMapOvr>
  <p:transition spd="med" advClick="1">
    <p:dissolve/>
  </p:transition>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1" name="Shape 301"/>
          <p:cNvSpPr/>
          <p:nvPr>
            <p:ph type="title"/>
          </p:nvPr>
        </p:nvSpPr>
        <p:spPr>
          <a:prstGeom prst="rect">
            <a:avLst/>
          </a:prstGeom>
        </p:spPr>
        <p:txBody>
          <a:bodyPr/>
          <a:lstStyle/>
          <a:p>
            <a:pPr lvl="0">
              <a:defRPr b="0" sz="1800">
                <a:uFillTx/>
              </a:defRPr>
            </a:pPr>
            <a:r>
              <a:rPr b="1" sz="4400">
                <a:uFill>
                  <a:solidFill/>
                </a:uFill>
              </a:rPr>
              <a:t>Fractals - Key to DCAT!</a:t>
            </a:r>
          </a:p>
        </p:txBody>
      </p:sp>
      <p:sp>
        <p:nvSpPr>
          <p:cNvPr id="302" name="Shape 302"/>
          <p:cNvSpPr/>
          <p:nvPr>
            <p:ph type="body" idx="1"/>
          </p:nvPr>
        </p:nvSpPr>
        <p:spPr>
          <a:prstGeom prst="rect">
            <a:avLst/>
          </a:prstGeom>
        </p:spPr>
        <p:txBody>
          <a:bodyPr/>
          <a:lstStyle/>
          <a:p>
            <a:pPr lvl="0">
              <a:defRPr sz="1800">
                <a:uFillTx/>
              </a:defRPr>
            </a:pPr>
            <a:r>
              <a:rPr sz="3400">
                <a:uFill>
                  <a:solidFill/>
                </a:uFill>
              </a:rPr>
              <a:t>Example: NHO Fractal</a:t>
            </a:r>
          </a:p>
        </p:txBody>
      </p:sp>
      <p:sp>
        <p:nvSpPr>
          <p:cNvPr id="303" name="Shape 303"/>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pic>
        <p:nvPicPr>
          <p:cNvPr id="304" name="NHT-lts-fractal-nho.jpg"/>
          <p:cNvPicPr/>
          <p:nvPr/>
        </p:nvPicPr>
        <p:blipFill>
          <a:blip r:embed="rId2">
            <a:extLst/>
          </a:blip>
          <a:stretch>
            <a:fillRect/>
          </a:stretch>
        </p:blipFill>
        <p:spPr>
          <a:xfrm>
            <a:off x="4000500" y="3802570"/>
            <a:ext cx="4993029" cy="4978401"/>
          </a:xfrm>
          <a:prstGeom prst="rect">
            <a:avLst/>
          </a:prstGeom>
          <a:ln w="12700">
            <a:miter lim="400000"/>
          </a:ln>
        </p:spPr>
      </p:pic>
    </p:spTree>
  </p:cSld>
  <p:clrMapOvr>
    <a:masterClrMapping/>
  </p:clrMapOvr>
  <p:transition spd="med" advClick="1">
    <p:dissolve/>
  </p:transition>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06" name="pasted-image.tif"/>
          <p:cNvPicPr/>
          <p:nvPr/>
        </p:nvPicPr>
        <p:blipFill>
          <a:blip r:embed="rId2">
            <a:extLst/>
          </a:blip>
          <a:stretch>
            <a:fillRect/>
          </a:stretch>
        </p:blipFill>
        <p:spPr>
          <a:xfrm>
            <a:off x="3010126" y="3358805"/>
            <a:ext cx="6875610" cy="5643661"/>
          </a:xfrm>
          <a:prstGeom prst="rect">
            <a:avLst/>
          </a:prstGeom>
          <a:ln w="12700">
            <a:miter lim="400000"/>
          </a:ln>
        </p:spPr>
      </p:pic>
      <p:sp>
        <p:nvSpPr>
          <p:cNvPr id="307" name="Shape 307"/>
          <p:cNvSpPr/>
          <p:nvPr>
            <p:ph type="title"/>
          </p:nvPr>
        </p:nvSpPr>
        <p:spPr>
          <a:prstGeom prst="rect">
            <a:avLst/>
          </a:prstGeom>
        </p:spPr>
        <p:txBody>
          <a:bodyPr/>
          <a:lstStyle/>
          <a:p>
            <a:pPr lvl="0">
              <a:defRPr b="0" sz="1800">
                <a:uFillTx/>
              </a:defRPr>
            </a:pPr>
            <a:r>
              <a:rPr b="1" sz="4400">
                <a:uFill>
                  <a:solidFill/>
                </a:uFill>
              </a:rPr>
              <a:t>Fractals - Key to DCAT!</a:t>
            </a:r>
          </a:p>
        </p:txBody>
      </p:sp>
      <p:sp>
        <p:nvSpPr>
          <p:cNvPr id="308" name="Shape 308"/>
          <p:cNvSpPr/>
          <p:nvPr>
            <p:ph type="body" idx="1"/>
          </p:nvPr>
        </p:nvSpPr>
        <p:spPr>
          <a:prstGeom prst="rect">
            <a:avLst/>
          </a:prstGeom>
        </p:spPr>
        <p:txBody>
          <a:bodyPr/>
          <a:lstStyle/>
          <a:p>
            <a:pPr lvl="0">
              <a:defRPr sz="1800">
                <a:uFillTx/>
              </a:defRPr>
            </a:pPr>
            <a:r>
              <a:rPr sz="3400">
                <a:uFill>
                  <a:solidFill/>
                </a:uFill>
              </a:rPr>
              <a:t>Example: NHT Edification Fractal</a:t>
            </a:r>
          </a:p>
        </p:txBody>
      </p:sp>
      <p:sp>
        <p:nvSpPr>
          <p:cNvPr id="309" name="Shape 309"/>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310" name="Shape 310"/>
          <p:cNvSpPr/>
          <p:nvPr/>
        </p:nvSpPr>
        <p:spPr>
          <a:xfrm>
            <a:off x="12629560" y="9355949"/>
            <a:ext cx="244290" cy="228601"/>
          </a:xfrm>
          <a:prstGeom prst="rect">
            <a:avLst/>
          </a:prstGeom>
          <a:ln>
            <a:round/>
          </a:ln>
          <a:extLst>
            <a:ext uri="{C572A759-6A51-4108-AA02-DFA0A04FC94B}">
              <ma14:wrappingTextBoxFlag xmlns:ma14="http://schemas.microsoft.com/office/mac/drawingml/2011/main" val="1"/>
            </a:ext>
          </a:extLst>
        </p:spPr>
        <p:txBody>
          <a:bodyPr wrap="none" lIns="38100" tIns="38100" rIns="38100" bIns="38100" anchor="ctr">
            <a:spAutoFit/>
          </a:bodyPr>
          <a:lstStyle>
            <a:lvl1pPr algn="r">
              <a:defRPr sz="1100"/>
            </a:lvl1pPr>
          </a:lstStyle>
          <a:p>
            <a:pPr lvl="0">
              <a:defRPr sz="1800">
                <a:uFillTx/>
              </a:defRPr>
            </a:pPr>
            <a:r>
              <a:rPr sz="1100">
                <a:uFill>
                  <a:solidFill/>
                </a:uFill>
              </a:rPr>
              <a:t>12</a:t>
            </a:r>
          </a:p>
        </p:txBody>
      </p:sp>
    </p:spTree>
  </p:cSld>
  <p:clrMapOvr>
    <a:masterClrMapping/>
  </p:clrMapOvr>
  <p:transition spd="med" advClick="1">
    <p:dissolve/>
  </p:transition>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12" name="shutterstock_85063216.jpg"/>
          <p:cNvPicPr/>
          <p:nvPr/>
        </p:nvPicPr>
        <p:blipFill>
          <a:blip r:embed="rId2">
            <a:extLst/>
          </a:blip>
          <a:stretch>
            <a:fillRect/>
          </a:stretch>
        </p:blipFill>
        <p:spPr>
          <a:xfrm>
            <a:off x="-9525" y="2281766"/>
            <a:ext cx="13055600" cy="8703734"/>
          </a:xfrm>
          <a:prstGeom prst="rect">
            <a:avLst/>
          </a:prstGeom>
          <a:ln w="12700">
            <a:miter lim="400000"/>
          </a:ln>
        </p:spPr>
      </p:pic>
      <p:sp>
        <p:nvSpPr>
          <p:cNvPr id="313" name="Shape 313"/>
          <p:cNvSpPr/>
          <p:nvPr>
            <p:ph type="title"/>
          </p:nvPr>
        </p:nvSpPr>
        <p:spPr>
          <a:prstGeom prst="rect">
            <a:avLst/>
          </a:prstGeom>
        </p:spPr>
        <p:txBody>
          <a:bodyPr/>
          <a:lstStyle/>
          <a:p>
            <a:pPr lvl="0">
              <a:defRPr b="0" sz="1800">
                <a:uFillTx/>
              </a:defRPr>
            </a:pPr>
            <a:r>
              <a:rPr b="1" sz="4400">
                <a:uFill>
                  <a:solidFill/>
                </a:uFill>
              </a:rPr>
              <a:t>Fractals - Key to DCAT!</a:t>
            </a:r>
          </a:p>
        </p:txBody>
      </p:sp>
      <p:sp>
        <p:nvSpPr>
          <p:cNvPr id="314" name="Shape 314"/>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315" name="Shape 315"/>
          <p:cNvSpPr/>
          <p:nvPr/>
        </p:nvSpPr>
        <p:spPr>
          <a:xfrm>
            <a:off x="3263900" y="4597400"/>
            <a:ext cx="6471866" cy="558800"/>
          </a:xfrm>
          <a:prstGeom prst="rect">
            <a:avLst/>
          </a:prstGeom>
          <a:ln w="12700">
            <a:miter lim="400000"/>
          </a:ln>
          <a:extLst>
            <a:ext uri="{C572A759-6A51-4108-AA02-DFA0A04FC94B}">
              <ma14:wrappingTextBoxFlag xmlns:ma14="http://schemas.microsoft.com/office/mac/drawingml/2011/main" val="1"/>
            </a:ext>
          </a:extLst>
        </p:spPr>
        <p:txBody>
          <a:bodyPr wrap="none" lIns="38100" tIns="38100" rIns="38100" bIns="38100">
            <a:spAutoFit/>
          </a:bodyPr>
          <a:lstStyle>
            <a:lvl1pPr>
              <a:spcBef>
                <a:spcPts val="800"/>
              </a:spcBef>
              <a:buClrTx/>
            </a:lvl1pPr>
          </a:lstStyle>
          <a:p>
            <a:pPr lvl="0">
              <a:defRPr sz="1800">
                <a:uFillTx/>
              </a:defRPr>
            </a:pPr>
            <a:r>
              <a:rPr sz="3400">
                <a:uFill>
                  <a:solidFill/>
                </a:uFill>
              </a:rPr>
              <a:t>Application - Fractal your ministry</a:t>
            </a:r>
          </a:p>
        </p:txBody>
      </p:sp>
    </p:spTree>
  </p:cSld>
  <p:clrMapOvr>
    <a:masterClrMapping/>
  </p:clrMapOvr>
  <p:transition spd="med" advClick="1">
    <p:dissolve/>
  </p:transition>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7" name="Shape 317"/>
          <p:cNvSpPr/>
          <p:nvPr>
            <p:ph type="body" idx="1"/>
          </p:nvPr>
        </p:nvSpPr>
        <p:spPr>
          <a:xfrm>
            <a:off x="977900" y="2514600"/>
            <a:ext cx="11049000" cy="6934200"/>
          </a:xfrm>
          <a:prstGeom prst="rect">
            <a:avLst/>
          </a:prstGeom>
        </p:spPr>
        <p:txBody>
          <a:bodyPr/>
          <a:lstStyle/>
          <a:p>
            <a:pPr lvl="0">
              <a:defRPr sz="1800">
                <a:uFillTx/>
              </a:defRPr>
            </a:pPr>
            <a:r>
              <a:rPr sz="3400">
                <a:uFill>
                  <a:solidFill/>
                </a:uFill>
              </a:rPr>
              <a:t>2 Definitive qualities of a leader:</a:t>
            </a:r>
            <a:endParaRPr sz="3400">
              <a:uFill>
                <a:solidFill/>
              </a:uFill>
            </a:endParaRPr>
          </a:p>
          <a:p>
            <a:pPr lvl="1">
              <a:defRPr sz="1800">
                <a:uFillTx/>
              </a:defRPr>
            </a:pPr>
            <a:r>
              <a:rPr sz="2800">
                <a:uFill>
                  <a:solidFill/>
                </a:uFill>
              </a:rPr>
              <a:t>They know where they are going.</a:t>
            </a:r>
            <a:endParaRPr sz="2800">
              <a:uFill>
                <a:solidFill/>
              </a:uFill>
            </a:endParaRPr>
          </a:p>
          <a:p>
            <a:pPr lvl="1">
              <a:defRPr sz="1800">
                <a:uFillTx/>
              </a:defRPr>
            </a:pPr>
            <a:r>
              <a:rPr sz="2800">
                <a:uFill>
                  <a:solidFill/>
                </a:uFill>
              </a:rPr>
              <a:t>They are able to persuade others to go along with them.</a:t>
            </a:r>
            <a:endParaRPr sz="2800">
              <a:uFill>
                <a:solidFill/>
              </a:uFill>
            </a:endParaRPr>
          </a:p>
          <a:p>
            <a:pPr lvl="0">
              <a:defRPr sz="1800">
                <a:uFillTx/>
              </a:defRPr>
            </a:pPr>
            <a:endParaRPr sz="3400">
              <a:uFill>
                <a:solidFill/>
              </a:uFill>
            </a:endParaRPr>
          </a:p>
          <a:p>
            <a:pPr lvl="0">
              <a:defRPr sz="1800">
                <a:uFillTx/>
              </a:defRPr>
            </a:pPr>
            <a:r>
              <a:rPr sz="3400">
                <a:uFill>
                  <a:solidFill/>
                </a:uFill>
              </a:rPr>
              <a:t>Have you ever struggled with having an idea or vision that you have shared, and got frustrated because you found you didn’t know how to bring it to reality???</a:t>
            </a:r>
          </a:p>
        </p:txBody>
      </p:sp>
      <p:sp>
        <p:nvSpPr>
          <p:cNvPr id="318" name="Shape 318"/>
          <p:cNvSpPr/>
          <p:nvPr>
            <p:ph type="title"/>
          </p:nvPr>
        </p:nvSpPr>
        <p:spPr>
          <a:prstGeom prst="rect">
            <a:avLst/>
          </a:prstGeom>
        </p:spPr>
        <p:txBody>
          <a:bodyPr/>
          <a:lstStyle/>
          <a:p>
            <a:pPr lvl="0">
              <a:defRPr b="0" sz="1800">
                <a:uFillTx/>
              </a:defRPr>
            </a:pPr>
            <a:r>
              <a:rPr b="1" sz="4400">
                <a:uFill>
                  <a:solidFill/>
                </a:uFill>
              </a:rPr>
              <a:t>Leaders going where?</a:t>
            </a:r>
          </a:p>
        </p:txBody>
      </p:sp>
      <p:sp>
        <p:nvSpPr>
          <p:cNvPr id="319" name="Shape 319"/>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2" presetID="9" grpId="1" fill="hold">
                                  <p:stCondLst>
                                    <p:cond delay="0"/>
                                  </p:stCondLst>
                                  <p:iterate type="el" backwards="0">
                                    <p:tmAbs val="0"/>
                                  </p:iterate>
                                  <p:childTnLst>
                                    <p:set>
                                      <p:cBhvr>
                                        <p:cTn id="6" fill="hold"/>
                                        <p:tgtEl>
                                          <p:spTgt spid="317">
                                            <p:bg/>
                                          </p:spTgt>
                                        </p:tgtEl>
                                        <p:attrNameLst>
                                          <p:attrName>style.visibility</p:attrName>
                                        </p:attrNameLst>
                                      </p:cBhvr>
                                      <p:to>
                                        <p:strVal val="visible"/>
                                      </p:to>
                                    </p:set>
                                    <p:animEffect filter="dissolve(left)" transition="in">
                                      <p:cBhvr>
                                        <p:cTn id="7" dur="1000"/>
                                        <p:tgtEl>
                                          <p:spTgt spid="317">
                                            <p:bg/>
                                          </p:spTgt>
                                        </p:tgtEl>
                                      </p:cBhvr>
                                    </p:animEffect>
                                  </p:childTnLst>
                                </p:cTn>
                              </p:par>
                              <p:par>
                                <p:cTn id="8" presetClass="entr" presetSubtype="2" presetID="9" grpId="1" fill="hold">
                                  <p:stCondLst>
                                    <p:cond delay="0"/>
                                  </p:stCondLst>
                                  <p:iterate type="el" backwards="0">
                                    <p:tmAbs val="0"/>
                                  </p:iterate>
                                  <p:childTnLst>
                                    <p:set>
                                      <p:cBhvr>
                                        <p:cTn id="9" fill="hold"/>
                                        <p:tgtEl>
                                          <p:spTgt spid="317">
                                            <p:txEl>
                                              <p:pRg st="0" end="0"/>
                                            </p:txEl>
                                          </p:spTgt>
                                        </p:tgtEl>
                                        <p:attrNameLst>
                                          <p:attrName>style.visibility</p:attrName>
                                        </p:attrNameLst>
                                      </p:cBhvr>
                                      <p:to>
                                        <p:strVal val="visible"/>
                                      </p:to>
                                    </p:set>
                                    <p:animEffect filter="dissolve(left)" transition="in">
                                      <p:cBhvr>
                                        <p:cTn id="10" dur="1000"/>
                                        <p:tgtEl>
                                          <p:spTgt spid="31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nodeType="clickEffect" presetClass="entr" presetSubtype="2" presetID="9" grpId="1" fill="hold">
                                  <p:stCondLst>
                                    <p:cond delay="0"/>
                                  </p:stCondLst>
                                  <p:iterate type="el" backwards="0">
                                    <p:tmAbs val="0"/>
                                  </p:iterate>
                                  <p:childTnLst>
                                    <p:set>
                                      <p:cBhvr>
                                        <p:cTn id="14" fill="hold"/>
                                        <p:tgtEl>
                                          <p:spTgt spid="317">
                                            <p:txEl>
                                              <p:pRg st="1" end="1"/>
                                            </p:txEl>
                                          </p:spTgt>
                                        </p:tgtEl>
                                        <p:attrNameLst>
                                          <p:attrName>style.visibility</p:attrName>
                                        </p:attrNameLst>
                                      </p:cBhvr>
                                      <p:to>
                                        <p:strVal val="visible"/>
                                      </p:to>
                                    </p:set>
                                    <p:animEffect filter="dissolve(left)" transition="in">
                                      <p:cBhvr>
                                        <p:cTn id="15" dur="1000"/>
                                        <p:tgtEl>
                                          <p:spTgt spid="31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nodeType="clickEffect" presetClass="entr" presetSubtype="2" presetID="9" grpId="1" fill="hold">
                                  <p:stCondLst>
                                    <p:cond delay="0"/>
                                  </p:stCondLst>
                                  <p:iterate type="el" backwards="0">
                                    <p:tmAbs val="0"/>
                                  </p:iterate>
                                  <p:childTnLst>
                                    <p:set>
                                      <p:cBhvr>
                                        <p:cTn id="19" fill="hold"/>
                                        <p:tgtEl>
                                          <p:spTgt spid="317">
                                            <p:txEl>
                                              <p:pRg st="2" end="2"/>
                                            </p:txEl>
                                          </p:spTgt>
                                        </p:tgtEl>
                                        <p:attrNameLst>
                                          <p:attrName>style.visibility</p:attrName>
                                        </p:attrNameLst>
                                      </p:cBhvr>
                                      <p:to>
                                        <p:strVal val="visible"/>
                                      </p:to>
                                    </p:set>
                                    <p:animEffect filter="dissolve(left)" transition="in">
                                      <p:cBhvr>
                                        <p:cTn id="20" dur="1000"/>
                                        <p:tgtEl>
                                          <p:spTgt spid="317">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nodeType="clickEffect" presetClass="entr" presetSubtype="2" presetID="9" grpId="1" fill="hold">
                                  <p:stCondLst>
                                    <p:cond delay="0"/>
                                  </p:stCondLst>
                                  <p:iterate type="el" backwards="0">
                                    <p:tmAbs val="0"/>
                                  </p:iterate>
                                  <p:childTnLst>
                                    <p:set>
                                      <p:cBhvr>
                                        <p:cTn id="24" fill="hold"/>
                                        <p:tgtEl>
                                          <p:spTgt spid="317">
                                            <p:txEl>
                                              <p:pRg st="3" end="3"/>
                                            </p:txEl>
                                          </p:spTgt>
                                        </p:tgtEl>
                                        <p:attrNameLst>
                                          <p:attrName>style.visibility</p:attrName>
                                        </p:attrNameLst>
                                      </p:cBhvr>
                                      <p:to>
                                        <p:strVal val="visible"/>
                                      </p:to>
                                    </p:set>
                                    <p:animEffect filter="dissolve(left)" transition="in">
                                      <p:cBhvr>
                                        <p:cTn id="25" dur="1000"/>
                                        <p:tgtEl>
                                          <p:spTgt spid="317">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nodeType="clickEffect" presetClass="entr" presetSubtype="2" presetID="9" grpId="1" fill="hold">
                                  <p:stCondLst>
                                    <p:cond delay="0"/>
                                  </p:stCondLst>
                                  <p:iterate type="el" backwards="0">
                                    <p:tmAbs val="0"/>
                                  </p:iterate>
                                  <p:childTnLst>
                                    <p:set>
                                      <p:cBhvr>
                                        <p:cTn id="29" fill="hold"/>
                                        <p:tgtEl>
                                          <p:spTgt spid="317">
                                            <p:txEl>
                                              <p:pRg st="4" end="4"/>
                                            </p:txEl>
                                          </p:spTgt>
                                        </p:tgtEl>
                                        <p:attrNameLst>
                                          <p:attrName>style.visibility</p:attrName>
                                        </p:attrNameLst>
                                      </p:cBhvr>
                                      <p:to>
                                        <p:strVal val="visible"/>
                                      </p:to>
                                    </p:set>
                                    <p:animEffect filter="dissolve(left)" transition="in">
                                      <p:cBhvr>
                                        <p:cTn id="30" dur="1000"/>
                                        <p:tgtEl>
                                          <p:spTgt spid="317">
                                            <p:txEl>
                                              <p:pRg st="4" end="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17" grpId="1"/>
    </p:bldLst>
  </p:timing>
</p:sld>
</file>

<file path=ppt/slides/slide3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3" name="Shape 323"/>
          <p:cNvSpPr/>
          <p:nvPr>
            <p:ph type="title"/>
          </p:nvPr>
        </p:nvSpPr>
        <p:spPr>
          <a:prstGeom prst="rect">
            <a:avLst/>
          </a:prstGeom>
        </p:spPr>
        <p:txBody>
          <a:bodyPr/>
          <a:lstStyle/>
          <a:p>
            <a:pPr lvl="0">
              <a:defRPr b="0" sz="1800">
                <a:uFillTx/>
              </a:defRPr>
            </a:pPr>
            <a:r>
              <a:rPr b="1" sz="4400">
                <a:uFill>
                  <a:solidFill/>
                </a:uFill>
              </a:rPr>
              <a:t>Leadership Destination Final Words...</a:t>
            </a:r>
          </a:p>
        </p:txBody>
      </p:sp>
      <p:sp>
        <p:nvSpPr>
          <p:cNvPr id="324" name="Shape 324"/>
          <p:cNvSpPr/>
          <p:nvPr>
            <p:ph type="body" idx="1"/>
          </p:nvPr>
        </p:nvSpPr>
        <p:spPr>
          <a:prstGeom prst="rect">
            <a:avLst/>
          </a:prstGeom>
        </p:spPr>
        <p:txBody>
          <a:bodyPr/>
          <a:lstStyle/>
          <a:p>
            <a:pPr lvl="0">
              <a:defRPr sz="1800">
                <a:uFillTx/>
              </a:defRPr>
            </a:pPr>
            <a:r>
              <a:rPr sz="3400">
                <a:uFill>
                  <a:solidFill/>
                </a:uFill>
              </a:rPr>
              <a:t>THE “END” OF ALL MINISTRY: Establish and extend the Kingdom of God.</a:t>
            </a:r>
            <a:endParaRPr sz="3400">
              <a:uFill>
                <a:solidFill/>
              </a:uFill>
            </a:endParaRPr>
          </a:p>
          <a:p>
            <a:pPr lvl="0" marL="282388" indent="-282388">
              <a:defRPr sz="1800">
                <a:uFillTx/>
              </a:defRPr>
            </a:pPr>
            <a:endParaRPr sz="2800">
              <a:uFill>
                <a:solidFill/>
              </a:uFill>
            </a:endParaRPr>
          </a:p>
          <a:p>
            <a:pPr lvl="0" marL="282388" indent="-282388">
              <a:defRPr sz="1800">
                <a:uFillTx/>
              </a:defRPr>
            </a:pPr>
            <a:r>
              <a:rPr sz="2800">
                <a:uFill>
                  <a:solidFill/>
                </a:uFill>
              </a:rPr>
              <a:t>Jesus - purpose on earth was to establish the Kingdom</a:t>
            </a:r>
            <a:endParaRPr sz="2800">
              <a:uFill>
                <a:solidFill/>
              </a:uFill>
            </a:endParaRPr>
          </a:p>
          <a:p>
            <a:pPr lvl="1">
              <a:defRPr sz="1800">
                <a:uFillTx/>
              </a:defRPr>
            </a:pPr>
            <a:r>
              <a:rPr sz="2800">
                <a:uFill>
                  <a:solidFill/>
                </a:uFill>
              </a:rPr>
              <a:t>Our purpose is to extend the Kingdom throughout the world</a:t>
            </a:r>
            <a:endParaRPr sz="2800">
              <a:uFill>
                <a:solidFill/>
              </a:uFill>
            </a:endParaRPr>
          </a:p>
          <a:p>
            <a:pPr lvl="0" marL="282388" indent="-282388">
              <a:defRPr sz="1800">
                <a:uFillTx/>
              </a:defRPr>
            </a:pPr>
            <a:r>
              <a:rPr sz="2800">
                <a:uFill>
                  <a:solidFill/>
                </a:uFill>
              </a:rPr>
              <a:t>We must recognize the difference between the vehicle  and the destination</a:t>
            </a:r>
            <a:endParaRPr sz="2800">
              <a:uFill>
                <a:solidFill/>
              </a:uFill>
            </a:endParaRPr>
          </a:p>
          <a:p>
            <a:pPr lvl="0" marL="282388" indent="-282388">
              <a:defRPr sz="1800">
                <a:uFillTx/>
              </a:defRPr>
            </a:pPr>
            <a:r>
              <a:rPr sz="2800">
                <a:uFill>
                  <a:solidFill/>
                </a:uFill>
              </a:rPr>
              <a:t>Everything we do must be done with the view toward reaching our destination of </a:t>
            </a:r>
            <a:r>
              <a:rPr b="1" sz="2800" u="sng">
                <a:uFill>
                  <a:solidFill/>
                </a:uFill>
              </a:rPr>
              <a:t>extending</a:t>
            </a:r>
            <a:r>
              <a:rPr sz="2800">
                <a:uFill>
                  <a:solidFill/>
                </a:uFill>
              </a:rPr>
              <a:t> the Kingdom </a:t>
            </a:r>
          </a:p>
        </p:txBody>
      </p:sp>
      <p:sp>
        <p:nvSpPr>
          <p:cNvPr id="325" name="Shape 325"/>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Tree>
  </p:cSld>
  <p:clrMapOvr>
    <a:masterClrMapping/>
  </p:clrMapOvr>
  <p:transition spd="med" advClick="1">
    <p:dissolve/>
  </p:transition>
</p:sld>
</file>

<file path=ppt/slides/slide3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7" name="Shape 327"/>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328" name="Shape 328"/>
          <p:cNvSpPr/>
          <p:nvPr>
            <p:ph type="title"/>
          </p:nvPr>
        </p:nvSpPr>
        <p:spPr>
          <a:prstGeom prst="rect">
            <a:avLst/>
          </a:prstGeom>
        </p:spPr>
        <p:txBody>
          <a:bodyPr/>
          <a:lstStyle/>
          <a:p>
            <a:pPr lvl="0">
              <a:defRPr b="0" sz="1800">
                <a:uFillTx/>
              </a:defRPr>
            </a:pPr>
            <a:r>
              <a:rPr b="1" sz="4400">
                <a:uFill>
                  <a:solidFill/>
                </a:uFill>
              </a:rPr>
              <a:t>Questions?</a:t>
            </a:r>
          </a:p>
        </p:txBody>
      </p:sp>
      <p:pic>
        <p:nvPicPr>
          <p:cNvPr id="329" name="droppedImage.png"/>
          <p:cNvPicPr/>
          <p:nvPr/>
        </p:nvPicPr>
        <p:blipFill>
          <a:blip r:embed="rId2">
            <a:extLst/>
          </a:blip>
          <a:stretch>
            <a:fillRect/>
          </a:stretch>
        </p:blipFill>
        <p:spPr>
          <a:xfrm>
            <a:off x="1397000" y="2208021"/>
            <a:ext cx="10210800" cy="6794825"/>
          </a:xfrm>
          <a:prstGeom prst="rect">
            <a:avLst/>
          </a:prstGeom>
          <a:ln w="12700">
            <a:miter lim="400000"/>
          </a:ln>
        </p:spPr>
      </p:pic>
    </p:spTree>
  </p:cSld>
  <p:clrMapOvr>
    <a:masterClrMapping/>
  </p:clrMapOvr>
  <p:transition spd="med" advClick="1">
    <p:dissolve/>
  </p:transition>
</p:sld>
</file>

<file path=ppt/slides/slide3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31" name="droppedImage.png"/>
          <p:cNvPicPr/>
          <p:nvPr/>
        </p:nvPicPr>
        <p:blipFill>
          <a:blip r:embed="rId3">
            <a:extLst/>
          </a:blip>
          <a:srcRect l="0" t="9019" r="59647" b="784"/>
          <a:stretch>
            <a:fillRect/>
          </a:stretch>
        </p:blipFill>
        <p:spPr>
          <a:xfrm>
            <a:off x="8308129" y="2514941"/>
            <a:ext cx="5263735" cy="7059225"/>
          </a:xfrm>
          <a:prstGeom prst="rect">
            <a:avLst/>
          </a:prstGeom>
          <a:ln w="12700">
            <a:miter lim="400000"/>
          </a:ln>
        </p:spPr>
      </p:pic>
      <p:sp>
        <p:nvSpPr>
          <p:cNvPr id="332" name="Shape 332"/>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333" name="Shape 333"/>
          <p:cNvSpPr/>
          <p:nvPr>
            <p:ph type="title"/>
          </p:nvPr>
        </p:nvSpPr>
        <p:spPr>
          <a:prstGeom prst="rect">
            <a:avLst/>
          </a:prstGeom>
        </p:spPr>
        <p:txBody>
          <a:bodyPr/>
          <a:lstStyle/>
          <a:p>
            <a:pPr lvl="0">
              <a:defRPr b="0" sz="1800">
                <a:uFillTx/>
              </a:defRPr>
            </a:pPr>
            <a:r>
              <a:rPr b="1" sz="4400">
                <a:uFill>
                  <a:solidFill/>
                </a:uFill>
              </a:rPr>
              <a:t>Action List (Prep for Next Week)</a:t>
            </a:r>
          </a:p>
        </p:txBody>
      </p:sp>
      <p:sp>
        <p:nvSpPr>
          <p:cNvPr id="334" name="Shape 334"/>
          <p:cNvSpPr/>
          <p:nvPr>
            <p:ph type="body" idx="1"/>
          </p:nvPr>
        </p:nvSpPr>
        <p:spPr>
          <a:xfrm>
            <a:off x="977900" y="2387600"/>
            <a:ext cx="11264900" cy="6286500"/>
          </a:xfrm>
          <a:prstGeom prst="rect">
            <a:avLst/>
          </a:prstGeom>
        </p:spPr>
        <p:txBody>
          <a:bodyPr/>
          <a:lstStyle/>
          <a:p>
            <a:pPr lvl="0">
              <a:defRPr sz="1800">
                <a:uFillTx/>
              </a:defRPr>
            </a:pPr>
            <a:r>
              <a:rPr sz="3400">
                <a:uFill>
                  <a:solidFill/>
                </a:uFill>
              </a:rPr>
              <a:t>Have Devotions &amp; Prayer Daily</a:t>
            </a:r>
            <a:endParaRPr sz="3400">
              <a:uFill>
                <a:solidFill/>
              </a:uFill>
            </a:endParaRPr>
          </a:p>
          <a:p>
            <a:pPr lvl="0">
              <a:defRPr sz="1800">
                <a:uFillTx/>
              </a:defRPr>
            </a:pPr>
            <a:r>
              <a:rPr sz="3400">
                <a:uFill>
                  <a:solidFill/>
                </a:uFill>
              </a:rPr>
              <a:t>Read “</a:t>
            </a:r>
            <a:r>
              <a:rPr i="1" sz="3400">
                <a:uFill>
                  <a:solidFill/>
                </a:uFill>
              </a:rPr>
              <a:t>Spiritual Authority</a:t>
            </a:r>
            <a:r>
              <a:rPr sz="3400">
                <a:uFill>
                  <a:solidFill/>
                </a:uFill>
              </a:rPr>
              <a:t>” by Watchman Nee. </a:t>
            </a:r>
            <a:endParaRPr sz="3400">
              <a:uFill>
                <a:solidFill/>
              </a:uFill>
            </a:endParaRPr>
          </a:p>
          <a:p>
            <a:pPr lvl="0">
              <a:defRPr sz="1800">
                <a:uFillTx/>
              </a:defRPr>
            </a:pPr>
            <a:r>
              <a:rPr sz="3400">
                <a:uFill>
                  <a:solidFill/>
                </a:uFill>
              </a:rPr>
              <a:t>Refine/Complete the Fractal Diagram for your Growth Group / Ministry or Work role.</a:t>
            </a:r>
            <a:endParaRPr sz="3400">
              <a:uFill>
                <a:solidFill/>
              </a:uFill>
            </a:endParaRPr>
          </a:p>
          <a:p>
            <a:pPr lvl="0">
              <a:defRPr sz="1800">
                <a:uFillTx/>
              </a:defRPr>
            </a:pPr>
            <a:r>
              <a:rPr sz="3400">
                <a:uFill>
                  <a:solidFill/>
                </a:uFill>
              </a:rPr>
              <a:t>Write down a list of potential candidates or Ministry Helpers for your GG / Ministry.</a:t>
            </a:r>
            <a:endParaRPr sz="3400">
              <a:uFill>
                <a:solidFill/>
              </a:uFill>
            </a:endParaRPr>
          </a:p>
          <a:p>
            <a:pPr lvl="0" defTabSz="914400">
              <a:spcBef>
                <a:spcPts val="500"/>
              </a:spcBef>
              <a:defRPr sz="1800">
                <a:uFillTx/>
              </a:defRPr>
            </a:pPr>
            <a:r>
              <a:rPr sz="3400">
                <a:uFill>
                  <a:solidFill/>
                </a:uFill>
              </a:rPr>
              <a:t>Memorize Core Values #6, #7, #8, #9 &amp; #10</a:t>
            </a:r>
            <a:endParaRPr sz="3400">
              <a:uFill>
                <a:solidFill/>
              </a:uFill>
            </a:endParaRPr>
          </a:p>
          <a:p>
            <a:pPr lvl="0" defTabSz="914400">
              <a:spcBef>
                <a:spcPts val="500"/>
              </a:spcBef>
              <a:defRPr sz="1800">
                <a:uFillTx/>
              </a:defRPr>
            </a:pPr>
            <a:r>
              <a:rPr sz="3400">
                <a:uFill>
                  <a:solidFill/>
                </a:uFill>
              </a:rPr>
              <a:t>Be ready for a Core Value Quiz next week!</a:t>
            </a:r>
            <a:endParaRPr sz="3400">
              <a:uFill>
                <a:solidFill/>
              </a:uFill>
            </a:endParaRPr>
          </a:p>
          <a:p>
            <a:pPr lvl="0" defTabSz="914400">
              <a:spcBef>
                <a:spcPts val="500"/>
              </a:spcBef>
              <a:defRPr sz="1800">
                <a:uFillTx/>
              </a:defRPr>
            </a:pPr>
            <a:r>
              <a:rPr sz="3400">
                <a:uFill>
                  <a:solidFill/>
                </a:uFill>
              </a:rPr>
              <a:t>Complete the Online Discussion Questions</a:t>
            </a:r>
          </a:p>
        </p:txBody>
      </p:sp>
    </p:spTree>
  </p:cSld>
  <p:clrMapOvr>
    <a:masterClrMapping/>
  </p:clrMapOvr>
  <p:transition spd="med" advClick="1">
    <p:dissolve/>
  </p:transition>
</p:sld>
</file>

<file path=ppt/slides/slide3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38" name="droppedImage.png"/>
          <p:cNvPicPr/>
          <p:nvPr/>
        </p:nvPicPr>
        <p:blipFill>
          <a:blip r:embed="rId2">
            <a:extLst/>
          </a:blip>
          <a:stretch>
            <a:fillRect/>
          </a:stretch>
        </p:blipFill>
        <p:spPr>
          <a:xfrm>
            <a:off x="-965200" y="-38100"/>
            <a:ext cx="14637854" cy="9829800"/>
          </a:xfrm>
          <a:prstGeom prst="rect">
            <a:avLst/>
          </a:prstGeom>
          <a:ln w="12700">
            <a:miter lim="400000"/>
          </a:ln>
        </p:spPr>
      </p:pic>
      <p:sp>
        <p:nvSpPr>
          <p:cNvPr id="339" name="Shape 339"/>
          <p:cNvSpPr/>
          <p:nvPr>
            <p:ph type="sldNum" sz="quarter" idx="2"/>
          </p:nvPr>
        </p:nvSpPr>
        <p:spPr>
          <a:xfrm>
            <a:off x="12629560" y="9355949"/>
            <a:ext cx="244290" cy="2286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340" name="Shape 340"/>
          <p:cNvSpPr/>
          <p:nvPr>
            <p:ph type="title"/>
          </p:nvPr>
        </p:nvSpPr>
        <p:spPr>
          <a:prstGeom prst="rect">
            <a:avLst/>
          </a:prstGeom>
        </p:spPr>
        <p:txBody>
          <a:bodyPr/>
          <a:lstStyle>
            <a:lvl1pPr>
              <a:defRPr>
                <a:solidFill>
                  <a:srgbClr val="FFFFFF"/>
                </a:solidFill>
                <a:uFill>
                  <a:solidFill>
                    <a:srgbClr val="FFFFFF"/>
                  </a:solidFill>
                </a:uFill>
              </a:defRPr>
            </a:lvl1pPr>
          </a:lstStyle>
          <a:p>
            <a:pPr lvl="0">
              <a:defRPr b="0" sz="1800">
                <a:solidFill>
                  <a:srgbClr val="000000"/>
                </a:solidFill>
                <a:uFillTx/>
              </a:defRPr>
            </a:pPr>
            <a:r>
              <a:rPr b="1" sz="4400">
                <a:solidFill>
                  <a:srgbClr val="FFFFFF"/>
                </a:solidFill>
                <a:uFill>
                  <a:solidFill>
                    <a:srgbClr val="FFFFFF"/>
                  </a:solidFill>
                </a:uFill>
              </a:rPr>
              <a:t>Conclude</a:t>
            </a:r>
          </a:p>
        </p:txBody>
      </p:sp>
      <p:sp>
        <p:nvSpPr>
          <p:cNvPr id="341" name="Shape 341"/>
          <p:cNvSpPr/>
          <p:nvPr>
            <p:ph type="body" idx="1"/>
          </p:nvPr>
        </p:nvSpPr>
        <p:spPr>
          <a:xfrm>
            <a:off x="977900" y="2819400"/>
            <a:ext cx="11049000" cy="4064000"/>
          </a:xfrm>
          <a:prstGeom prst="rect">
            <a:avLst/>
          </a:prstGeom>
        </p:spPr>
        <p:txBody>
          <a:bodyPr/>
          <a:lstStyle/>
          <a:p>
            <a:pPr lvl="0">
              <a:defRPr sz="1800">
                <a:uFillTx/>
              </a:defRPr>
            </a:pPr>
            <a:r>
              <a:rPr sz="3400">
                <a:solidFill>
                  <a:srgbClr val="FFFFFF"/>
                </a:solidFill>
                <a:uFill>
                  <a:solidFill>
                    <a:srgbClr val="FFFFFF"/>
                  </a:solidFill>
                </a:uFill>
              </a:rPr>
              <a:t>Assign Refreshments </a:t>
            </a:r>
            <a:endParaRPr sz="3400">
              <a:solidFill>
                <a:srgbClr val="FFFFFF"/>
              </a:solidFill>
              <a:uFill>
                <a:solidFill>
                  <a:srgbClr val="FFFFFF"/>
                </a:solidFill>
              </a:uFill>
            </a:endParaRPr>
          </a:p>
          <a:p>
            <a:pPr lvl="0">
              <a:defRPr sz="1800">
                <a:uFillTx/>
              </a:defRPr>
            </a:pPr>
            <a:r>
              <a:rPr sz="3400">
                <a:solidFill>
                  <a:srgbClr val="FFFFFF"/>
                </a:solidFill>
                <a:uFill>
                  <a:solidFill>
                    <a:srgbClr val="FFFFFF"/>
                  </a:solidFill>
                </a:uFill>
              </a:rPr>
              <a:t>Close with prayer.</a:t>
            </a:r>
          </a:p>
        </p:txBody>
      </p:sp>
    </p:spTree>
  </p:cSld>
  <p:clrMapOvr>
    <a:masterClrMapping/>
  </p:clrMapOvr>
  <p:transition spd="med" advClick="1">
    <p:dissolve/>
  </p:transition>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0" name="Shape 100"/>
          <p:cNvSpPr/>
          <p:nvPr>
            <p:ph type="sldNum" sz="quarter" idx="2"/>
          </p:nvPr>
        </p:nvSpPr>
        <p:spPr>
          <a:xfrm>
            <a:off x="12586687" y="9317850"/>
            <a:ext cx="287163" cy="270934"/>
          </a:xfrm>
          <a:prstGeom prst="rect">
            <a:avLst/>
          </a:prstGeom>
          <a:ln w="9525"/>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101" name="Shape 101"/>
          <p:cNvSpPr/>
          <p:nvPr>
            <p:ph type="title"/>
          </p:nvPr>
        </p:nvSpPr>
        <p:spPr>
          <a:prstGeom prst="rect">
            <a:avLst/>
          </a:prstGeom>
          <a:ln w="9525"/>
        </p:spPr>
        <p:txBody>
          <a:bodyPr/>
          <a:lstStyle>
            <a:lvl1pPr defTabSz="1300480"/>
          </a:lstStyle>
          <a:p>
            <a:pPr lvl="0">
              <a:defRPr b="0" sz="1800">
                <a:uFillTx/>
              </a:defRPr>
            </a:pPr>
            <a:r>
              <a:rPr b="1" sz="4400">
                <a:uFill>
                  <a:solidFill/>
                </a:uFill>
              </a:rPr>
              <a:t>NHT Core Values</a:t>
            </a:r>
          </a:p>
        </p:txBody>
      </p:sp>
      <p:sp>
        <p:nvSpPr>
          <p:cNvPr id="102" name="Shape 102"/>
          <p:cNvSpPr/>
          <p:nvPr>
            <p:ph type="body" idx="1"/>
          </p:nvPr>
        </p:nvSpPr>
        <p:spPr>
          <a:xfrm>
            <a:off x="975359" y="2384213"/>
            <a:ext cx="11376354" cy="6575778"/>
          </a:xfrm>
          <a:prstGeom prst="rect">
            <a:avLst/>
          </a:prstGeom>
          <a:ln w="9525"/>
        </p:spPr>
        <p:txBody>
          <a:bodyPr/>
          <a:lstStyle/>
          <a:p>
            <a:pPr lvl="0">
              <a:buClrTx/>
              <a:buSzPct val="100000"/>
              <a:buFontTx/>
              <a:buAutoNum type="arabicPeriod" startAt="4"/>
              <a:defRPr sz="1800">
                <a:uFillTx/>
              </a:defRPr>
            </a:pPr>
            <a:r>
              <a:rPr sz="3400">
                <a:uFill>
                  <a:solidFill/>
                </a:uFill>
              </a:rPr>
              <a:t>We believe that every member is a “minister” who is to be equipped and released according to their God given gifts to meet the needs of the people of our community and NHT. </a:t>
            </a:r>
            <a:r>
              <a:rPr sz="2000">
                <a:uFill>
                  <a:solidFill/>
                </a:uFill>
              </a:rPr>
              <a:t>(Ephesians 4:11-14, ESV) </a:t>
            </a:r>
            <a:endParaRPr sz="2000">
              <a:uFill>
                <a:solidFill/>
              </a:uFill>
            </a:endParaRPr>
          </a:p>
          <a:p>
            <a:pPr lvl="0">
              <a:buClrTx/>
              <a:buSzPct val="100000"/>
              <a:buFontTx/>
              <a:buAutoNum type="arabicPeriod" startAt="4"/>
              <a:defRPr sz="1800">
                <a:uFillTx/>
              </a:defRPr>
            </a:pPr>
            <a:r>
              <a:rPr sz="3400">
                <a:uFill>
                  <a:solidFill/>
                </a:uFill>
              </a:rPr>
              <a:t>Valuing each other, we seek to do God’s work cooperatively as a team, in an atmosphere of harmony, healthy communication, and respect. </a:t>
            </a:r>
            <a:r>
              <a:rPr sz="2000">
                <a:uFill>
                  <a:solidFill/>
                </a:uFill>
              </a:rPr>
              <a:t>(1 Peter 3:8, ESV)</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0" presetID="1" grpId="1" fill="hold">
                                  <p:stCondLst>
                                    <p:cond delay="0"/>
                                  </p:stCondLst>
                                  <p:iterate type="el" backwards="0">
                                    <p:tmAbs val="0"/>
                                  </p:iterate>
                                  <p:childTnLst>
                                    <p:set>
                                      <p:cBhvr>
                                        <p:cTn id="6" fill="hold"/>
                                        <p:tgtEl>
                                          <p:spTgt spid="102">
                                            <p:bg/>
                                          </p:spTgt>
                                        </p:tgtEl>
                                        <p:attrNameLst>
                                          <p:attrName>style.visibility</p:attrName>
                                        </p:attrNameLst>
                                      </p:cBhvr>
                                      <p:to>
                                        <p:strVal val="visible"/>
                                      </p:to>
                                    </p:set>
                                  </p:childTnLst>
                                </p:cTn>
                              </p:par>
                              <p:par>
                                <p:cTn id="7" presetClass="entr" presetSubtype="0" presetID="1" grpId="1" fill="hold">
                                  <p:stCondLst>
                                    <p:cond delay="0"/>
                                  </p:stCondLst>
                                  <p:iterate type="el" backwards="0">
                                    <p:tmAbs val="0"/>
                                  </p:iterate>
                                  <p:childTnLst>
                                    <p:set>
                                      <p:cBhvr>
                                        <p:cTn id="8" fill="hold"/>
                                        <p:tgtEl>
                                          <p:spTgt spid="10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nodeType="clickEffect" presetClass="entr" presetSubtype="0" presetID="1" grpId="1" fill="hold">
                                  <p:stCondLst>
                                    <p:cond delay="0"/>
                                  </p:stCondLst>
                                  <p:iterate type="el" backwards="0">
                                    <p:tmAbs val="0"/>
                                  </p:iterate>
                                  <p:childTnLst>
                                    <p:set>
                                      <p:cBhvr>
                                        <p:cTn id="12" fill="hold"/>
                                        <p:tgtEl>
                                          <p:spTgt spid="102">
                                            <p:txEl>
                                              <p:pRg st="1" end="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102"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4" name="Shape 104"/>
          <p:cNvSpPr/>
          <p:nvPr>
            <p:ph type="sldNum" sz="quarter" idx="2"/>
          </p:nvPr>
        </p:nvSpPr>
        <p:spPr>
          <a:xfrm>
            <a:off x="12586687" y="9317850"/>
            <a:ext cx="287163" cy="270934"/>
          </a:xfrm>
          <a:prstGeom prst="rect">
            <a:avLst/>
          </a:prstGeom>
          <a:ln w="9525"/>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100">
                <a:uFill>
                  <a:solidFill/>
                </a:uFill>
              </a:rPr>
            </a:fld>
          </a:p>
        </p:txBody>
      </p:sp>
      <p:sp>
        <p:nvSpPr>
          <p:cNvPr id="105" name="Shape 105"/>
          <p:cNvSpPr/>
          <p:nvPr>
            <p:ph type="title"/>
          </p:nvPr>
        </p:nvSpPr>
        <p:spPr>
          <a:prstGeom prst="rect">
            <a:avLst/>
          </a:prstGeom>
          <a:ln w="9525"/>
        </p:spPr>
        <p:txBody>
          <a:bodyPr/>
          <a:lstStyle/>
          <a:p>
            <a:pPr lvl="0">
              <a:defRPr b="0" sz="1800">
                <a:uFillTx/>
              </a:defRPr>
            </a:pPr>
            <a:r>
              <a:rPr b="1" sz="4400">
                <a:uFill>
                  <a:solidFill/>
                </a:uFill>
              </a:rPr>
              <a:t>Call of Leadership – Review</a:t>
            </a:r>
          </a:p>
        </p:txBody>
      </p:sp>
      <p:sp>
        <p:nvSpPr>
          <p:cNvPr id="106" name="Shape 106"/>
          <p:cNvSpPr/>
          <p:nvPr>
            <p:ph type="body" idx="1"/>
          </p:nvPr>
        </p:nvSpPr>
        <p:spPr>
          <a:xfrm>
            <a:off x="975359" y="2384213"/>
            <a:ext cx="11054082" cy="7369387"/>
          </a:xfrm>
          <a:prstGeom prst="rect">
            <a:avLst/>
          </a:prstGeom>
          <a:ln w="9525"/>
        </p:spPr>
        <p:txBody>
          <a:bodyPr/>
          <a:lstStyle/>
          <a:p>
            <a:pPr lvl="1" marL="582930" indent="-582930">
              <a:spcBef>
                <a:spcPts val="500"/>
              </a:spcBef>
              <a:buSzPct val="50000"/>
              <a:buFont typeface="Monotype Sorts"/>
              <a:buChar char=""/>
              <a:defRPr sz="1800">
                <a:uFillTx/>
              </a:defRPr>
            </a:pPr>
            <a:r>
              <a:rPr b="1" sz="3400" u="sng">
                <a:uFill>
                  <a:solidFill/>
                </a:uFill>
              </a:rPr>
              <a:t>Propagator</a:t>
            </a:r>
            <a:r>
              <a:rPr b="1" sz="3400">
                <a:uFill>
                  <a:solidFill/>
                </a:uFill>
              </a:rPr>
              <a:t>:</a:t>
            </a:r>
            <a:r>
              <a:rPr sz="3400">
                <a:uFill>
                  <a:solidFill/>
                </a:uFill>
              </a:rPr>
              <a:t> one who causes something to </a:t>
            </a:r>
            <a:r>
              <a:rPr b="1" sz="3400" u="sng">
                <a:uFill>
                  <a:solidFill/>
                </a:uFill>
              </a:rPr>
              <a:t>multiply or reproduce</a:t>
            </a:r>
            <a:r>
              <a:rPr sz="3400">
                <a:uFill>
                  <a:solidFill/>
                </a:uFill>
              </a:rPr>
              <a:t>; to breed to spread the knowledge of, to transmit or carry forward. </a:t>
            </a:r>
            <a:endParaRPr sz="2800">
              <a:uFill>
                <a:solidFill/>
              </a:uFill>
            </a:endParaRPr>
          </a:p>
          <a:p>
            <a:pPr lvl="1">
              <a:defRPr sz="1800">
                <a:uFillTx/>
              </a:defRPr>
            </a:pPr>
            <a:r>
              <a:rPr b="1" sz="2800" u="sng">
                <a:uFill>
                  <a:solidFill/>
                </a:uFill>
              </a:rPr>
              <a:t>We</a:t>
            </a:r>
            <a:r>
              <a:rPr sz="2800">
                <a:uFill>
                  <a:solidFill/>
                </a:uFill>
              </a:rPr>
              <a:t> are to be propagators of His purposes! </a:t>
            </a:r>
            <a:endParaRPr sz="2800">
              <a:uFill>
                <a:solidFill/>
              </a:uFill>
            </a:endParaRPr>
          </a:p>
          <a:p>
            <a:pPr lvl="1">
              <a:defRPr sz="1800">
                <a:uFillTx/>
              </a:defRPr>
            </a:pPr>
            <a:r>
              <a:rPr sz="2800">
                <a:uFill>
                  <a:solidFill/>
                </a:uFill>
              </a:rPr>
              <a:t>What we </a:t>
            </a:r>
            <a:r>
              <a:rPr sz="2800" u="sng">
                <a:uFill>
                  <a:solidFill/>
                </a:uFill>
              </a:rPr>
              <a:t>are</a:t>
            </a:r>
            <a:r>
              <a:rPr sz="2800">
                <a:uFill>
                  <a:solidFill/>
                </a:uFill>
              </a:rPr>
              <a:t>, we will reproduce</a:t>
            </a:r>
            <a:endParaRPr sz="2800">
              <a:uFill>
                <a:solidFill/>
              </a:uFill>
            </a:endParaRPr>
          </a:p>
          <a:p>
            <a:pPr lvl="1">
              <a:defRPr sz="1800">
                <a:uFillTx/>
              </a:defRPr>
            </a:pPr>
            <a:r>
              <a:rPr sz="2800">
                <a:uFill>
                  <a:solidFill/>
                </a:uFill>
              </a:rPr>
              <a:t>We are models/living examples</a:t>
            </a:r>
            <a:endParaRPr sz="2800">
              <a:uFill>
                <a:solidFill/>
              </a:uFill>
            </a:endParaRPr>
          </a:p>
          <a:p>
            <a:pPr lvl="1">
              <a:defRPr sz="1800">
                <a:uFillTx/>
              </a:defRPr>
            </a:pPr>
            <a:r>
              <a:rPr sz="2800">
                <a:uFill>
                  <a:solidFill/>
                </a:uFill>
              </a:rPr>
              <a:t>We are kingdom representatives (Prophet, Priest &amp; King)</a:t>
            </a:r>
            <a:endParaRPr sz="2800">
              <a:uFill>
                <a:solidFill/>
              </a:uFill>
            </a:endParaRPr>
          </a:p>
          <a:p>
            <a:pPr lvl="1">
              <a:defRPr sz="1800">
                <a:uFillTx/>
              </a:defRPr>
            </a:pPr>
            <a:r>
              <a:rPr sz="2800">
                <a:uFill>
                  <a:solidFill/>
                </a:uFill>
              </a:rPr>
              <a:t>Challenge of personal walk and integrity</a:t>
            </a:r>
            <a:r>
              <a:rPr sz="2800">
                <a:uFill>
                  <a:solidFill/>
                </a:uFill>
              </a:rPr>
              <a:t> (Beyond Reproach)</a:t>
            </a:r>
          </a:p>
        </p:txBody>
      </p:sp>
    </p:spTree>
  </p:cSld>
  <p:clrMapOvr>
    <a:masterClrMapping/>
  </p:clrMapOvr>
  <p:transition spd="med" advClick="1">
    <p:dissolve/>
  </p:transition>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0" name="Shape 110"/>
          <p:cNvSpPr/>
          <p:nvPr>
            <p:ph type="title"/>
          </p:nvPr>
        </p:nvSpPr>
        <p:spPr>
          <a:prstGeom prst="rect">
            <a:avLst/>
          </a:prstGeom>
        </p:spPr>
        <p:txBody>
          <a:bodyPr/>
          <a:lstStyle/>
          <a:p>
            <a:pPr lvl="0">
              <a:defRPr b="0" sz="1800">
                <a:uFillTx/>
              </a:defRPr>
            </a:pPr>
            <a:r>
              <a:rPr b="1" sz="4200">
                <a:uFill>
                  <a:solidFill/>
                </a:uFill>
              </a:rPr>
              <a:t>Enter, Transform, Release</a:t>
            </a:r>
          </a:p>
        </p:txBody>
      </p:sp>
      <p:sp>
        <p:nvSpPr>
          <p:cNvPr id="111" name="Shape 111"/>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12" name="Shape 112"/>
          <p:cNvSpPr/>
          <p:nvPr>
            <p:ph type="body" idx="1"/>
          </p:nvPr>
        </p:nvSpPr>
        <p:spPr>
          <a:xfrm>
            <a:off x="1484477" y="2319235"/>
            <a:ext cx="11063901" cy="6772480"/>
          </a:xfrm>
          <a:prstGeom prst="rect">
            <a:avLst/>
          </a:prstGeom>
          <a:ln w="12700">
            <a:miter lim="400000"/>
          </a:ln>
        </p:spPr>
        <p:txBody>
          <a:bodyPr lIns="33866" tIns="33866" rIns="33866" bIns="33866" anchor="ctr"/>
          <a:lstStyle/>
          <a:p>
            <a:pPr lvl="0" marL="0" indent="0" defTabSz="825500">
              <a:spcBef>
                <a:spcPts val="0"/>
              </a:spcBef>
              <a:buClrTx/>
              <a:buSzTx/>
              <a:buFontTx/>
              <a:buNone/>
              <a:defRPr sz="1800">
                <a:uFillTx/>
              </a:defRPr>
            </a:pPr>
            <a:r>
              <a:rPr b="1" spc="2100" sz="7000">
                <a:solidFill>
                  <a:srgbClr val="53585F"/>
                </a:solidFill>
                <a:latin typeface="Gotham HTF"/>
                <a:ea typeface="Gotham HTF"/>
                <a:cs typeface="Gotham HTF"/>
                <a:sym typeface="Gotham HTF"/>
              </a:rPr>
              <a:t>ENTER</a:t>
            </a:r>
            <a:endParaRPr b="1" spc="2100" sz="7000">
              <a:solidFill>
                <a:srgbClr val="53585F"/>
              </a:solidFill>
              <a:latin typeface="Gotham HTF"/>
              <a:ea typeface="Gotham HTF"/>
              <a:cs typeface="Gotham HTF"/>
              <a:sym typeface="Gotham HTF"/>
            </a:endParaRPr>
          </a:p>
          <a:p>
            <a:pPr lvl="0" marL="0" indent="0" defTabSz="825500">
              <a:spcBef>
                <a:spcPts val="5300"/>
              </a:spcBef>
              <a:buClrTx/>
              <a:buSzTx/>
              <a:buFontTx/>
              <a:buNone/>
              <a:defRPr sz="1800">
                <a:uFillTx/>
              </a:defRPr>
            </a:pPr>
            <a:r>
              <a:rPr sz="2800" u="sng">
                <a:solidFill>
                  <a:srgbClr val="53585F"/>
                </a:solidFill>
                <a:latin typeface="Gotham HTF Medium Condensed"/>
                <a:ea typeface="Gotham HTF Medium Condensed"/>
                <a:cs typeface="Gotham HTF Medium Condensed"/>
                <a:sym typeface="Gotham HTF Medium Condensed"/>
              </a:rPr>
              <a:t>Enter</a:t>
            </a:r>
            <a:r>
              <a:rPr sz="2800">
                <a:solidFill>
                  <a:srgbClr val="53585F"/>
                </a:solidFill>
                <a:latin typeface="Gotham HTF Medium Condensed"/>
                <a:ea typeface="Gotham HTF Medium Condensed"/>
                <a:cs typeface="Gotham HTF Medium Condensed"/>
                <a:sym typeface="Gotham HTF Medium Condensed"/>
              </a:rPr>
              <a:t> into fellowship through our church service attendance.</a:t>
            </a:r>
            <a:endParaRPr sz="2800">
              <a:solidFill>
                <a:srgbClr val="53585F"/>
              </a:solidFill>
              <a:latin typeface="Gotham HTF Medium Condensed"/>
              <a:ea typeface="Gotham HTF Medium Condensed"/>
              <a:cs typeface="Gotham HTF Medium Condensed"/>
              <a:sym typeface="Gotham HTF Medium Condensed"/>
            </a:endParaRPr>
          </a:p>
          <a:p>
            <a:pPr lvl="0" marL="0" indent="0" defTabSz="825500">
              <a:spcBef>
                <a:spcPts val="0"/>
              </a:spcBef>
              <a:buClrTx/>
              <a:buSzTx/>
              <a:buFontTx/>
              <a:buNone/>
              <a:defRPr sz="1800">
                <a:uFillTx/>
              </a:defRPr>
            </a:pPr>
            <a:r>
              <a:rPr b="1" spc="2100" sz="7000">
                <a:solidFill>
                  <a:srgbClr val="53585F"/>
                </a:solidFill>
                <a:latin typeface="Gotham HTF"/>
                <a:ea typeface="Gotham HTF"/>
                <a:cs typeface="Gotham HTF"/>
                <a:sym typeface="Gotham HTF"/>
              </a:rPr>
              <a:t>TRANSFORM</a:t>
            </a:r>
            <a:endParaRPr b="1" spc="2100" sz="7000">
              <a:solidFill>
                <a:srgbClr val="53585F"/>
              </a:solidFill>
              <a:latin typeface="Gotham HTF"/>
              <a:ea typeface="Gotham HTF"/>
              <a:cs typeface="Gotham HTF"/>
              <a:sym typeface="Gotham HTF"/>
            </a:endParaRPr>
          </a:p>
          <a:p>
            <a:pPr lvl="0" marL="0" indent="0" defTabSz="825500">
              <a:spcBef>
                <a:spcPts val="5300"/>
              </a:spcBef>
              <a:buClrTx/>
              <a:buSzTx/>
              <a:buFontTx/>
              <a:buNone/>
              <a:defRPr sz="1800">
                <a:uFillTx/>
              </a:defRPr>
            </a:pPr>
            <a:r>
              <a:rPr sz="2800" u="sng">
                <a:solidFill>
                  <a:srgbClr val="53585F"/>
                </a:solidFill>
                <a:latin typeface="Gotham HTF Medium Condensed"/>
                <a:ea typeface="Gotham HTF Medium Condensed"/>
                <a:cs typeface="Gotham HTF Medium Condensed"/>
                <a:sym typeface="Gotham HTF Medium Condensed"/>
              </a:rPr>
              <a:t>Transformed</a:t>
            </a:r>
            <a:r>
              <a:rPr sz="2800">
                <a:solidFill>
                  <a:srgbClr val="53585F"/>
                </a:solidFill>
                <a:latin typeface="Gotham HTF Medium Condensed"/>
                <a:ea typeface="Gotham HTF Medium Condensed"/>
                <a:cs typeface="Gotham HTF Medium Condensed"/>
                <a:sym typeface="Gotham HTF Medium Condensed"/>
              </a:rPr>
              <a:t> into disciples starting with attendance in Kuleana.</a:t>
            </a:r>
            <a:endParaRPr sz="2800">
              <a:solidFill>
                <a:srgbClr val="53585F"/>
              </a:solidFill>
              <a:latin typeface="Gotham HTF Medium Condensed"/>
              <a:ea typeface="Gotham HTF Medium Condensed"/>
              <a:cs typeface="Gotham HTF Medium Condensed"/>
              <a:sym typeface="Gotham HTF Medium Condensed"/>
            </a:endParaRPr>
          </a:p>
          <a:p>
            <a:pPr lvl="0" marL="0" indent="0" defTabSz="825500">
              <a:spcBef>
                <a:spcPts val="0"/>
              </a:spcBef>
              <a:buClrTx/>
              <a:buSzTx/>
              <a:buFontTx/>
              <a:buNone/>
              <a:defRPr sz="1800">
                <a:uFillTx/>
              </a:defRPr>
            </a:pPr>
            <a:r>
              <a:rPr b="1" spc="2100" sz="7000">
                <a:solidFill>
                  <a:srgbClr val="53585F"/>
                </a:solidFill>
                <a:latin typeface="Gotham HTF"/>
                <a:ea typeface="Gotham HTF"/>
                <a:cs typeface="Gotham HTF"/>
                <a:sym typeface="Gotham HTF"/>
              </a:rPr>
              <a:t>RELEASE</a:t>
            </a:r>
            <a:endParaRPr b="1" spc="2100" sz="7000">
              <a:solidFill>
                <a:srgbClr val="53585F"/>
              </a:solidFill>
              <a:latin typeface="Gotham HTF"/>
              <a:ea typeface="Gotham HTF"/>
              <a:cs typeface="Gotham HTF"/>
              <a:sym typeface="Gotham HTF"/>
            </a:endParaRPr>
          </a:p>
          <a:p>
            <a:pPr lvl="0" marL="0" indent="0" defTabSz="825500">
              <a:spcBef>
                <a:spcPts val="5300"/>
              </a:spcBef>
              <a:buClrTx/>
              <a:buSzTx/>
              <a:buFontTx/>
              <a:buNone/>
              <a:defRPr sz="1800">
                <a:uFillTx/>
              </a:defRPr>
            </a:pPr>
            <a:r>
              <a:rPr sz="2800" u="sng">
                <a:solidFill>
                  <a:srgbClr val="53585F"/>
                </a:solidFill>
                <a:latin typeface="Gotham HTF Medium Condensed"/>
                <a:ea typeface="Gotham HTF Medium Condensed"/>
                <a:cs typeface="Gotham HTF Medium Condensed"/>
                <a:sym typeface="Gotham HTF Medium Condensed"/>
              </a:rPr>
              <a:t>Released</a:t>
            </a:r>
            <a:r>
              <a:rPr sz="2800">
                <a:solidFill>
                  <a:srgbClr val="53585F"/>
                </a:solidFill>
                <a:latin typeface="Gotham HTF Medium Condensed"/>
                <a:ea typeface="Gotham HTF Medium Condensed"/>
                <a:cs typeface="Gotham HTF Medium Condensed"/>
                <a:sym typeface="Gotham HTF Medium Condensed"/>
              </a:rPr>
              <a:t> into multiplying discipleship by joining Growth Groups and being involved in ministry that serves others.  </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0" presetID="9" grpId="1" fill="hold">
                                  <p:stCondLst>
                                    <p:cond delay="0"/>
                                  </p:stCondLst>
                                  <p:iterate type="el" backwards="0">
                                    <p:tmAbs val="0"/>
                                  </p:iterate>
                                  <p:childTnLst>
                                    <p:set>
                                      <p:cBhvr>
                                        <p:cTn id="6" fill="hold"/>
                                        <p:tgtEl>
                                          <p:spTgt spid="112">
                                            <p:bg/>
                                          </p:spTgt>
                                        </p:tgtEl>
                                        <p:attrNameLst>
                                          <p:attrName>style.visibility</p:attrName>
                                        </p:attrNameLst>
                                      </p:cBhvr>
                                      <p:to>
                                        <p:strVal val="visible"/>
                                      </p:to>
                                    </p:set>
                                    <p:animEffect filter="dissolve" transition="in">
                                      <p:cBhvr>
                                        <p:cTn id="7" dur="1000"/>
                                        <p:tgtEl>
                                          <p:spTgt spid="112">
                                            <p:bg/>
                                          </p:spTgt>
                                        </p:tgtEl>
                                      </p:cBhvr>
                                    </p:animEffect>
                                  </p:childTnLst>
                                </p:cTn>
                              </p:par>
                              <p:par>
                                <p:cTn id="8" presetClass="entr" presetSubtype="0" presetID="9" grpId="1" fill="hold">
                                  <p:stCondLst>
                                    <p:cond delay="0"/>
                                  </p:stCondLst>
                                  <p:iterate type="el" backwards="0">
                                    <p:tmAbs val="0"/>
                                  </p:iterate>
                                  <p:childTnLst>
                                    <p:set>
                                      <p:cBhvr>
                                        <p:cTn id="9" fill="hold"/>
                                        <p:tgtEl>
                                          <p:spTgt spid="112">
                                            <p:txEl>
                                              <p:pRg st="0" end="0"/>
                                            </p:txEl>
                                          </p:spTgt>
                                        </p:tgtEl>
                                        <p:attrNameLst>
                                          <p:attrName>style.visibility</p:attrName>
                                        </p:attrNameLst>
                                      </p:cBhvr>
                                      <p:to>
                                        <p:strVal val="visible"/>
                                      </p:to>
                                    </p:set>
                                    <p:animEffect filter="dissolve" transition="in">
                                      <p:cBhvr>
                                        <p:cTn id="10" dur="1000"/>
                                        <p:tgtEl>
                                          <p:spTgt spid="112">
                                            <p:txEl>
                                              <p:pRg st="0" end="0"/>
                                            </p:txEl>
                                          </p:spTgt>
                                        </p:tgtEl>
                                      </p:cBhvr>
                                    </p:animEffect>
                                  </p:childTnLst>
                                </p:cTn>
                              </p:par>
                            </p:childTnLst>
                          </p:cTn>
                        </p:par>
                        <p:par>
                          <p:cTn id="11" fill="hold">
                            <p:stCondLst>
                              <p:cond delay="1000"/>
                            </p:stCondLst>
                            <p:childTnLst>
                              <p:par>
                                <p:cTn id="12" nodeType="afterEffect" presetClass="entr" presetSubtype="0" presetID="9" grpId="1" fill="hold">
                                  <p:stCondLst>
                                    <p:cond delay="0"/>
                                  </p:stCondLst>
                                  <p:iterate type="el" backwards="0">
                                    <p:tmAbs val="0"/>
                                  </p:iterate>
                                  <p:childTnLst>
                                    <p:set>
                                      <p:cBhvr>
                                        <p:cTn id="13" fill="hold"/>
                                        <p:tgtEl>
                                          <p:spTgt spid="112">
                                            <p:txEl>
                                              <p:pRg st="1" end="1"/>
                                            </p:txEl>
                                          </p:spTgt>
                                        </p:tgtEl>
                                        <p:attrNameLst>
                                          <p:attrName>style.visibility</p:attrName>
                                        </p:attrNameLst>
                                      </p:cBhvr>
                                      <p:to>
                                        <p:strVal val="visible"/>
                                      </p:to>
                                    </p:set>
                                    <p:animEffect filter="dissolve" transition="in">
                                      <p:cBhvr>
                                        <p:cTn id="14" dur="1000"/>
                                        <p:tgtEl>
                                          <p:spTgt spid="11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nodeType="clickEffect" presetClass="entr" presetSubtype="0" presetID="9" grpId="1" fill="hold">
                                  <p:stCondLst>
                                    <p:cond delay="0"/>
                                  </p:stCondLst>
                                  <p:iterate type="el" backwards="0">
                                    <p:tmAbs val="0"/>
                                  </p:iterate>
                                  <p:childTnLst>
                                    <p:set>
                                      <p:cBhvr>
                                        <p:cTn id="18" fill="hold"/>
                                        <p:tgtEl>
                                          <p:spTgt spid="112">
                                            <p:txEl>
                                              <p:pRg st="2" end="2"/>
                                            </p:txEl>
                                          </p:spTgt>
                                        </p:tgtEl>
                                        <p:attrNameLst>
                                          <p:attrName>style.visibility</p:attrName>
                                        </p:attrNameLst>
                                      </p:cBhvr>
                                      <p:to>
                                        <p:strVal val="visible"/>
                                      </p:to>
                                    </p:set>
                                    <p:animEffect filter="dissolve" transition="in">
                                      <p:cBhvr>
                                        <p:cTn id="19" dur="1000"/>
                                        <p:tgtEl>
                                          <p:spTgt spid="112">
                                            <p:txEl>
                                              <p:pRg st="2" end="2"/>
                                            </p:txEl>
                                          </p:spTgt>
                                        </p:tgtEl>
                                      </p:cBhvr>
                                    </p:animEffect>
                                  </p:childTnLst>
                                </p:cTn>
                              </p:par>
                            </p:childTnLst>
                          </p:cTn>
                        </p:par>
                        <p:par>
                          <p:cTn id="20" fill="hold">
                            <p:stCondLst>
                              <p:cond delay="1000"/>
                            </p:stCondLst>
                            <p:childTnLst>
                              <p:par>
                                <p:cTn id="21" nodeType="afterEffect" presetClass="entr" presetSubtype="0" presetID="9" grpId="1" fill="hold">
                                  <p:stCondLst>
                                    <p:cond delay="0"/>
                                  </p:stCondLst>
                                  <p:iterate type="el" backwards="0">
                                    <p:tmAbs val="0"/>
                                  </p:iterate>
                                  <p:childTnLst>
                                    <p:set>
                                      <p:cBhvr>
                                        <p:cTn id="22" fill="hold"/>
                                        <p:tgtEl>
                                          <p:spTgt spid="112">
                                            <p:txEl>
                                              <p:pRg st="3" end="3"/>
                                            </p:txEl>
                                          </p:spTgt>
                                        </p:tgtEl>
                                        <p:attrNameLst>
                                          <p:attrName>style.visibility</p:attrName>
                                        </p:attrNameLst>
                                      </p:cBhvr>
                                      <p:to>
                                        <p:strVal val="visible"/>
                                      </p:to>
                                    </p:set>
                                    <p:animEffect filter="dissolve" transition="in">
                                      <p:cBhvr>
                                        <p:cTn id="23" dur="1000"/>
                                        <p:tgtEl>
                                          <p:spTgt spid="112">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nodeType="clickEffect" presetClass="entr" presetSubtype="0" presetID="9" grpId="1" fill="hold">
                                  <p:stCondLst>
                                    <p:cond delay="0"/>
                                  </p:stCondLst>
                                  <p:iterate type="el" backwards="0">
                                    <p:tmAbs val="0"/>
                                  </p:iterate>
                                  <p:childTnLst>
                                    <p:set>
                                      <p:cBhvr>
                                        <p:cTn id="27" fill="hold"/>
                                        <p:tgtEl>
                                          <p:spTgt spid="112">
                                            <p:txEl>
                                              <p:pRg st="4" end="4"/>
                                            </p:txEl>
                                          </p:spTgt>
                                        </p:tgtEl>
                                        <p:attrNameLst>
                                          <p:attrName>style.visibility</p:attrName>
                                        </p:attrNameLst>
                                      </p:cBhvr>
                                      <p:to>
                                        <p:strVal val="visible"/>
                                      </p:to>
                                    </p:set>
                                    <p:animEffect filter="dissolve" transition="in">
                                      <p:cBhvr>
                                        <p:cTn id="28" dur="1000"/>
                                        <p:tgtEl>
                                          <p:spTgt spid="112">
                                            <p:txEl>
                                              <p:pRg st="4" end="4"/>
                                            </p:txEl>
                                          </p:spTgt>
                                        </p:tgtEl>
                                      </p:cBhvr>
                                    </p:animEffect>
                                  </p:childTnLst>
                                </p:cTn>
                              </p:par>
                            </p:childTnLst>
                          </p:cTn>
                        </p:par>
                        <p:par>
                          <p:cTn id="29" fill="hold">
                            <p:stCondLst>
                              <p:cond delay="1000"/>
                            </p:stCondLst>
                            <p:childTnLst>
                              <p:par>
                                <p:cTn id="30" nodeType="afterEffect" presetClass="entr" presetSubtype="0" presetID="9" grpId="1" fill="hold">
                                  <p:stCondLst>
                                    <p:cond delay="0"/>
                                  </p:stCondLst>
                                  <p:iterate type="el" backwards="0">
                                    <p:tmAbs val="0"/>
                                  </p:iterate>
                                  <p:childTnLst>
                                    <p:set>
                                      <p:cBhvr>
                                        <p:cTn id="31" fill="hold"/>
                                        <p:tgtEl>
                                          <p:spTgt spid="112">
                                            <p:txEl>
                                              <p:pRg st="5" end="5"/>
                                            </p:txEl>
                                          </p:spTgt>
                                        </p:tgtEl>
                                        <p:attrNameLst>
                                          <p:attrName>style.visibility</p:attrName>
                                        </p:attrNameLst>
                                      </p:cBhvr>
                                      <p:to>
                                        <p:strVal val="visible"/>
                                      </p:to>
                                    </p:set>
                                    <p:animEffect filter="dissolve" transition="in">
                                      <p:cBhvr>
                                        <p:cTn id="32" dur="1000"/>
                                        <p:tgtEl>
                                          <p:spTgt spid="112">
                                            <p:txEl>
                                              <p:pRg st="5" end="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12"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4" name="Shape 114"/>
          <p:cNvSpPr/>
          <p:nvPr>
            <p:ph type="title"/>
          </p:nvPr>
        </p:nvSpPr>
        <p:spPr>
          <a:prstGeom prst="rect">
            <a:avLst/>
          </a:prstGeom>
        </p:spPr>
        <p:txBody>
          <a:bodyPr/>
          <a:lstStyle/>
          <a:p>
            <a:pPr lvl="0">
              <a:defRPr b="0" sz="1800">
                <a:uFillTx/>
              </a:defRPr>
            </a:pPr>
            <a:r>
              <a:rPr b="1" sz="4200">
                <a:uFill>
                  <a:solidFill/>
                </a:uFill>
              </a:rPr>
              <a:t>Enter</a:t>
            </a:r>
          </a:p>
        </p:txBody>
      </p:sp>
      <p:sp>
        <p:nvSpPr>
          <p:cNvPr id="115" name="Shape 115"/>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16" name="Shape 116"/>
          <p:cNvSpPr/>
          <p:nvPr/>
        </p:nvSpPr>
        <p:spPr>
          <a:xfrm>
            <a:off x="3171625" y="2590799"/>
            <a:ext cx="6096001" cy="6096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3585F"/>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17" name="Shape 117"/>
          <p:cNvSpPr/>
          <p:nvPr/>
        </p:nvSpPr>
        <p:spPr>
          <a:xfrm>
            <a:off x="2526061" y="3064294"/>
            <a:ext cx="956142"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53585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53585F"/>
                </a:solidFill>
                <a:effectLst>
                  <a:outerShdw sx="100000" sy="100000" kx="0" ky="0" algn="b" rotWithShape="0" blurRad="38100" dist="64529" dir="2700000">
                    <a:srgbClr val="000000">
                      <a:alpha val="48275"/>
                    </a:srgbClr>
                  </a:outerShdw>
                </a:effectLst>
              </a:rPr>
              <a:t>ENTER</a:t>
            </a:r>
          </a:p>
        </p:txBody>
      </p:sp>
      <p:sp>
        <p:nvSpPr>
          <p:cNvPr id="118" name="Shape 118"/>
          <p:cNvSpPr/>
          <p:nvPr/>
        </p:nvSpPr>
        <p:spPr>
          <a:xfrm>
            <a:off x="3488787" y="3471839"/>
            <a:ext cx="744681" cy="1"/>
          </a:xfrm>
          <a:prstGeom prst="line">
            <a:avLst/>
          </a:prstGeom>
          <a:ln w="165100">
            <a:solidFill>
              <a:srgbClr val="53585F"/>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19" name="Shape 119"/>
          <p:cNvSpPr/>
          <p:nvPr/>
        </p:nvSpPr>
        <p:spPr>
          <a:xfrm>
            <a:off x="2516680" y="3471839"/>
            <a:ext cx="974903" cy="1"/>
          </a:xfrm>
          <a:prstGeom prst="line">
            <a:avLst/>
          </a:prstGeom>
          <a:ln w="63500">
            <a:solidFill>
              <a:srgbClr val="53585F"/>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16" presetID="9" grpId="1" fill="hold">
                                  <p:stCondLst>
                                    <p:cond delay="0"/>
                                  </p:stCondLst>
                                  <p:iterate type="el" backwards="0">
                                    <p:tmAbs val="0"/>
                                  </p:iterate>
                                  <p:childTnLst>
                                    <p:set>
                                      <p:cBhvr>
                                        <p:cTn id="6" fill="hold"/>
                                        <p:tgtEl>
                                          <p:spTgt spid="116"/>
                                        </p:tgtEl>
                                        <p:attrNameLst>
                                          <p:attrName>style.visibility</p:attrName>
                                        </p:attrNameLst>
                                      </p:cBhvr>
                                      <p:to>
                                        <p:strVal val="visible"/>
                                      </p:to>
                                    </p:set>
                                    <p:animEffect filter="dissolve(in)" transition="in">
                                      <p:cBhvr>
                                        <p:cTn id="7" dur="750"/>
                                        <p:tgtEl>
                                          <p:spTgt spid="116"/>
                                        </p:tgtEl>
                                      </p:cBhvr>
                                    </p:animEffect>
                                  </p:childTnLst>
                                </p:cTn>
                              </p:par>
                            </p:childTnLst>
                          </p:cTn>
                        </p:par>
                        <p:par>
                          <p:cTn id="8" fill="hold">
                            <p:stCondLst>
                              <p:cond delay="750"/>
                            </p:stCondLst>
                            <p:childTnLst>
                              <p:par>
                                <p:cTn id="9" nodeType="afterEffect" presetClass="entr" presetSubtype="2" presetID="2" grpId="2" fill="hold">
                                  <p:stCondLst>
                                    <p:cond delay="0"/>
                                  </p:stCondLst>
                                  <p:iterate type="lt" backwards="0">
                                    <p:tmAbs val="0"/>
                                  </p:iterate>
                                  <p:childTnLst>
                                    <p:set>
                                      <p:cBhvr>
                                        <p:cTn id="10" fill="hold"/>
                                        <p:tgtEl>
                                          <p:spTgt spid="118"/>
                                        </p:tgtEl>
                                        <p:attrNameLst>
                                          <p:attrName>style.visibility</p:attrName>
                                        </p:attrNameLst>
                                      </p:cBhvr>
                                      <p:to>
                                        <p:strVal val="visible"/>
                                      </p:to>
                                    </p:set>
                                    <p:anim calcmode="lin" valueType="num">
                                      <p:cBhvr>
                                        <p:cTn id="11" dur="1000" fill="hold"/>
                                        <p:tgtEl>
                                          <p:spTgt spid="118"/>
                                        </p:tgtEl>
                                        <p:attrNameLst>
                                          <p:attrName>ppt_x</p:attrName>
                                        </p:attrNameLst>
                                      </p:cBhvr>
                                      <p:tavLst>
                                        <p:tav tm="0">
                                          <p:val>
                                            <p:strVal val="1+#ppt_w/2"/>
                                          </p:val>
                                        </p:tav>
                                        <p:tav tm="100000">
                                          <p:val>
                                            <p:strVal val="#ppt_x"/>
                                          </p:val>
                                        </p:tav>
                                      </p:tavLst>
                                    </p:anim>
                                    <p:anim calcmode="lin" valueType="num">
                                      <p:cBhvr>
                                        <p:cTn id="12" dur="1000" fill="hold"/>
                                        <p:tgtEl>
                                          <p:spTgt spid="118"/>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nodeType="afterEffect" presetClass="entr" presetSubtype="2" presetID="2" grpId="3" fill="hold">
                                  <p:stCondLst>
                                    <p:cond delay="0"/>
                                  </p:stCondLst>
                                  <p:iterate type="lt" backwards="0">
                                    <p:tmAbs val="0"/>
                                  </p:iterate>
                                  <p:childTnLst>
                                    <p:set>
                                      <p:cBhvr>
                                        <p:cTn id="15" fill="hold"/>
                                        <p:tgtEl>
                                          <p:spTgt spid="119"/>
                                        </p:tgtEl>
                                        <p:attrNameLst>
                                          <p:attrName>style.visibility</p:attrName>
                                        </p:attrNameLst>
                                      </p:cBhvr>
                                      <p:to>
                                        <p:strVal val="visible"/>
                                      </p:to>
                                    </p:set>
                                    <p:anim calcmode="lin" valueType="num">
                                      <p:cBhvr>
                                        <p:cTn id="16" dur="1000" fill="hold"/>
                                        <p:tgtEl>
                                          <p:spTgt spid="119"/>
                                        </p:tgtEl>
                                        <p:attrNameLst>
                                          <p:attrName>ppt_x</p:attrName>
                                        </p:attrNameLst>
                                      </p:cBhvr>
                                      <p:tavLst>
                                        <p:tav tm="0">
                                          <p:val>
                                            <p:strVal val="1+#ppt_w/2"/>
                                          </p:val>
                                        </p:tav>
                                        <p:tav tm="100000">
                                          <p:val>
                                            <p:strVal val="#ppt_x"/>
                                          </p:val>
                                        </p:tav>
                                      </p:tavLst>
                                    </p:anim>
                                    <p:anim calcmode="lin" valueType="num">
                                      <p:cBhvr>
                                        <p:cTn id="17" dur="1000" fill="hold"/>
                                        <p:tgtEl>
                                          <p:spTgt spid="119"/>
                                        </p:tgtEl>
                                        <p:attrNameLst>
                                          <p:attrName>ppt_y</p:attrName>
                                        </p:attrNameLst>
                                      </p:cBhvr>
                                      <p:tavLst>
                                        <p:tav tm="0">
                                          <p:val>
                                            <p:strVal val="#ppt_y"/>
                                          </p:val>
                                        </p:tav>
                                        <p:tav tm="100000">
                                          <p:val>
                                            <p:strVal val="#ppt_y"/>
                                          </p:val>
                                        </p:tav>
                                      </p:tavLst>
                                    </p:anim>
                                  </p:childTnLst>
                                </p:cTn>
                              </p:par>
                            </p:childTnLst>
                          </p:cTn>
                        </p:par>
                        <p:par>
                          <p:cTn id="18" fill="hold">
                            <p:stCondLst>
                              <p:cond delay="2750"/>
                            </p:stCondLst>
                            <p:childTnLst>
                              <p:par>
                                <p:cTn id="19" nodeType="afterEffect" presetClass="entr" presetSubtype="16" presetID="9" grpId="4" fill="hold">
                                  <p:stCondLst>
                                    <p:cond delay="0"/>
                                  </p:stCondLst>
                                  <p:iterate type="el" backwards="0">
                                    <p:tmAbs val="0"/>
                                  </p:iterate>
                                  <p:childTnLst>
                                    <p:set>
                                      <p:cBhvr>
                                        <p:cTn id="20" fill="hold"/>
                                        <p:tgtEl>
                                          <p:spTgt spid="117"/>
                                        </p:tgtEl>
                                        <p:attrNameLst>
                                          <p:attrName>style.visibility</p:attrName>
                                        </p:attrNameLst>
                                      </p:cBhvr>
                                      <p:to>
                                        <p:strVal val="visible"/>
                                      </p:to>
                                    </p:set>
                                    <p:animEffect filter="dissolve(in)" transition="in">
                                      <p:cBhvr>
                                        <p:cTn id="21" dur="750"/>
                                        <p:tgtEl>
                                          <p:spTgt spid="1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6" grpId="1"/>
      <p:bldP build="whole" bldLvl="1" animBg="1" rev="0" advAuto="0" spid="118" grpId="2"/>
      <p:bldP build="whole" bldLvl="1" animBg="1" rev="0" advAuto="0" spid="119" grpId="3"/>
      <p:bldP build="whole" bldLvl="1" animBg="1" rev="0" advAuto="0" spid="117" grpId="4"/>
    </p:bldLst>
  </p:timing>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1" name="Shape 121"/>
          <p:cNvSpPr/>
          <p:nvPr>
            <p:ph type="title"/>
          </p:nvPr>
        </p:nvSpPr>
        <p:spPr>
          <a:prstGeom prst="rect">
            <a:avLst/>
          </a:prstGeom>
        </p:spPr>
        <p:txBody>
          <a:bodyPr/>
          <a:lstStyle/>
          <a:p>
            <a:pPr lvl="0">
              <a:defRPr b="0" sz="1800">
                <a:uFillTx/>
              </a:defRPr>
            </a:pPr>
            <a:r>
              <a:rPr b="1" sz="4200">
                <a:uFill>
                  <a:solidFill/>
                </a:uFill>
              </a:rPr>
              <a:t>Enter, Transform …</a:t>
            </a:r>
          </a:p>
        </p:txBody>
      </p:sp>
      <p:sp>
        <p:nvSpPr>
          <p:cNvPr id="122" name="Shape 122"/>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23" name="Shape 123"/>
          <p:cNvSpPr/>
          <p:nvPr/>
        </p:nvSpPr>
        <p:spPr>
          <a:xfrm>
            <a:off x="3171625" y="2590799"/>
            <a:ext cx="6096001" cy="6096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3585F"/>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24" name="Shape 124"/>
          <p:cNvSpPr/>
          <p:nvPr/>
        </p:nvSpPr>
        <p:spPr>
          <a:xfrm>
            <a:off x="4187625" y="3606800"/>
            <a:ext cx="4064002" cy="4064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6AAA9"/>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25" name="Shape 125"/>
          <p:cNvSpPr/>
          <p:nvPr/>
        </p:nvSpPr>
        <p:spPr>
          <a:xfrm>
            <a:off x="5336806" y="5459306"/>
            <a:ext cx="1765640"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TRANSFORM</a:t>
            </a:r>
          </a:p>
        </p:txBody>
      </p:sp>
      <p:sp>
        <p:nvSpPr>
          <p:cNvPr id="126" name="Shape 126"/>
          <p:cNvSpPr/>
          <p:nvPr/>
        </p:nvSpPr>
        <p:spPr>
          <a:xfrm>
            <a:off x="2526061" y="3064294"/>
            <a:ext cx="956142"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53585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53585F"/>
                </a:solidFill>
                <a:effectLst>
                  <a:outerShdw sx="100000" sy="100000" kx="0" ky="0" algn="b" rotWithShape="0" blurRad="38100" dist="64529" dir="2700000">
                    <a:srgbClr val="000000">
                      <a:alpha val="48275"/>
                    </a:srgbClr>
                  </a:outerShdw>
                </a:effectLst>
              </a:rPr>
              <a:t>ENTER</a:t>
            </a:r>
          </a:p>
        </p:txBody>
      </p:sp>
      <p:sp>
        <p:nvSpPr>
          <p:cNvPr id="127" name="Shape 127"/>
          <p:cNvSpPr/>
          <p:nvPr/>
        </p:nvSpPr>
        <p:spPr>
          <a:xfrm>
            <a:off x="3488787" y="3471839"/>
            <a:ext cx="744681" cy="1"/>
          </a:xfrm>
          <a:prstGeom prst="line">
            <a:avLst/>
          </a:prstGeom>
          <a:ln w="165100">
            <a:solidFill>
              <a:srgbClr val="53585F"/>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28" name="Shape 128"/>
          <p:cNvSpPr/>
          <p:nvPr/>
        </p:nvSpPr>
        <p:spPr>
          <a:xfrm>
            <a:off x="2516680" y="3471839"/>
            <a:ext cx="974903" cy="1"/>
          </a:xfrm>
          <a:prstGeom prst="line">
            <a:avLst/>
          </a:prstGeom>
          <a:ln w="63500">
            <a:solidFill>
              <a:srgbClr val="53585F"/>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16" presetID="9" grpId="1" fill="hold">
                                  <p:stCondLst>
                                    <p:cond delay="0"/>
                                  </p:stCondLst>
                                  <p:iterate type="el" backwards="0">
                                    <p:tmAbs val="0"/>
                                  </p:iterate>
                                  <p:childTnLst>
                                    <p:set>
                                      <p:cBhvr>
                                        <p:cTn id="6" fill="hold"/>
                                        <p:tgtEl>
                                          <p:spTgt spid="124"/>
                                        </p:tgtEl>
                                        <p:attrNameLst>
                                          <p:attrName>style.visibility</p:attrName>
                                        </p:attrNameLst>
                                      </p:cBhvr>
                                      <p:to>
                                        <p:strVal val="visible"/>
                                      </p:to>
                                    </p:set>
                                    <p:animEffect filter="dissolve(in)" transition="in">
                                      <p:cBhvr>
                                        <p:cTn id="7" dur="750"/>
                                        <p:tgtEl>
                                          <p:spTgt spid="124"/>
                                        </p:tgtEl>
                                      </p:cBhvr>
                                    </p:animEffect>
                                  </p:childTnLst>
                                </p:cTn>
                              </p:par>
                            </p:childTnLst>
                          </p:cTn>
                        </p:par>
                        <p:par>
                          <p:cTn id="8" fill="hold">
                            <p:stCondLst>
                              <p:cond delay="750"/>
                            </p:stCondLst>
                            <p:childTnLst>
                              <p:par>
                                <p:cTn id="9" nodeType="afterEffect" presetClass="entr" presetSubtype="16" presetID="9" grpId="2" fill="hold">
                                  <p:stCondLst>
                                    <p:cond delay="0"/>
                                  </p:stCondLst>
                                  <p:iterate type="el" backwards="0">
                                    <p:tmAbs val="0"/>
                                  </p:iterate>
                                  <p:childTnLst>
                                    <p:set>
                                      <p:cBhvr>
                                        <p:cTn id="10" fill="hold"/>
                                        <p:tgtEl>
                                          <p:spTgt spid="125"/>
                                        </p:tgtEl>
                                        <p:attrNameLst>
                                          <p:attrName>style.visibility</p:attrName>
                                        </p:attrNameLst>
                                      </p:cBhvr>
                                      <p:to>
                                        <p:strVal val="visible"/>
                                      </p:to>
                                    </p:set>
                                    <p:animEffect filter="dissolve(in)" transition="in">
                                      <p:cBhvr>
                                        <p:cTn id="11" dur="750"/>
                                        <p:tgtEl>
                                          <p:spTgt spid="1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24" grpId="1"/>
      <p:bldP build="whole" bldLvl="1" animBg="1" rev="0" advAuto="0" spid="125" grpId="2"/>
    </p:bldLst>
  </p:timing>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0" name="Shape 130"/>
          <p:cNvSpPr/>
          <p:nvPr>
            <p:ph type="title"/>
          </p:nvPr>
        </p:nvSpPr>
        <p:spPr>
          <a:prstGeom prst="rect">
            <a:avLst/>
          </a:prstGeom>
        </p:spPr>
        <p:txBody>
          <a:bodyPr/>
          <a:lstStyle/>
          <a:p>
            <a:pPr lvl="0">
              <a:defRPr b="0" sz="1800">
                <a:uFillTx/>
              </a:defRPr>
            </a:pPr>
            <a:r>
              <a:rPr b="1" sz="4200">
                <a:uFill>
                  <a:solidFill/>
                </a:uFill>
              </a:rPr>
              <a:t>Enter, Transform, Release</a:t>
            </a:r>
          </a:p>
        </p:txBody>
      </p:sp>
      <p:sp>
        <p:nvSpPr>
          <p:cNvPr id="131" name="Shape 131"/>
          <p:cNvSpPr/>
          <p:nvPr>
            <p:ph type="sldNum" sz="quarter" idx="2"/>
          </p:nvPr>
        </p:nvSpPr>
        <p:spPr>
          <a:xfrm>
            <a:off x="12657812" y="9381349"/>
            <a:ext cx="216038" cy="203201"/>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900">
                <a:uFill>
                  <a:solidFill/>
                </a:uFill>
              </a:rPr>
            </a:fld>
          </a:p>
        </p:txBody>
      </p:sp>
      <p:sp>
        <p:nvSpPr>
          <p:cNvPr id="132" name="Shape 132"/>
          <p:cNvSpPr/>
          <p:nvPr/>
        </p:nvSpPr>
        <p:spPr>
          <a:xfrm>
            <a:off x="8400201" y="7366386"/>
            <a:ext cx="744681" cy="1"/>
          </a:xfrm>
          <a:prstGeom prst="line">
            <a:avLst/>
          </a:prstGeom>
          <a:ln w="165100">
            <a:solidFill>
              <a:srgbClr val="53585F"/>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33" name="Shape 133"/>
          <p:cNvSpPr/>
          <p:nvPr/>
        </p:nvSpPr>
        <p:spPr>
          <a:xfrm>
            <a:off x="9068157" y="7366386"/>
            <a:ext cx="1419962" cy="1"/>
          </a:xfrm>
          <a:prstGeom prst="line">
            <a:avLst/>
          </a:prstGeom>
          <a:ln w="63500">
            <a:solidFill>
              <a:srgbClr val="53585F"/>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34" name="Shape 134"/>
          <p:cNvSpPr/>
          <p:nvPr/>
        </p:nvSpPr>
        <p:spPr>
          <a:xfrm>
            <a:off x="3171625" y="2590799"/>
            <a:ext cx="6096001" cy="6096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3585F"/>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35" name="Shape 135"/>
          <p:cNvSpPr/>
          <p:nvPr/>
        </p:nvSpPr>
        <p:spPr>
          <a:xfrm>
            <a:off x="4187625" y="3606800"/>
            <a:ext cx="4064002" cy="4064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6AAA9"/>
          </a:solidFill>
          <a:ln w="12700">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36" name="Shape 136"/>
          <p:cNvSpPr/>
          <p:nvPr/>
        </p:nvSpPr>
        <p:spPr>
          <a:xfrm>
            <a:off x="5336806" y="5459306"/>
            <a:ext cx="1765640"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FFFFF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FFFFFF"/>
                </a:solidFill>
                <a:effectLst>
                  <a:outerShdw sx="100000" sy="100000" kx="0" ky="0" algn="b" rotWithShape="0" blurRad="38100" dist="64529" dir="2700000">
                    <a:srgbClr val="000000">
                      <a:alpha val="48275"/>
                    </a:srgbClr>
                  </a:outerShdw>
                </a:effectLst>
              </a:rPr>
              <a:t>TRANSFORM</a:t>
            </a:r>
          </a:p>
        </p:txBody>
      </p:sp>
      <p:sp>
        <p:nvSpPr>
          <p:cNvPr id="137" name="Shape 137"/>
          <p:cNvSpPr/>
          <p:nvPr/>
        </p:nvSpPr>
        <p:spPr>
          <a:xfrm>
            <a:off x="2526061" y="3064294"/>
            <a:ext cx="956142"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53585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53585F"/>
                </a:solidFill>
                <a:effectLst>
                  <a:outerShdw sx="100000" sy="100000" kx="0" ky="0" algn="b" rotWithShape="0" blurRad="38100" dist="64529" dir="2700000">
                    <a:srgbClr val="000000">
                      <a:alpha val="48275"/>
                    </a:srgbClr>
                  </a:outerShdw>
                </a:effectLst>
              </a:rPr>
              <a:t>ENTER</a:t>
            </a:r>
          </a:p>
        </p:txBody>
      </p:sp>
      <p:sp>
        <p:nvSpPr>
          <p:cNvPr id="138" name="Shape 138"/>
          <p:cNvSpPr/>
          <p:nvPr/>
        </p:nvSpPr>
        <p:spPr>
          <a:xfrm>
            <a:off x="3488787" y="3471839"/>
            <a:ext cx="744681" cy="1"/>
          </a:xfrm>
          <a:prstGeom prst="line">
            <a:avLst/>
          </a:prstGeom>
          <a:ln w="165100">
            <a:solidFill>
              <a:srgbClr val="53585F"/>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39" name="Shape 139"/>
          <p:cNvSpPr/>
          <p:nvPr/>
        </p:nvSpPr>
        <p:spPr>
          <a:xfrm>
            <a:off x="2516680" y="3471839"/>
            <a:ext cx="974903" cy="1"/>
          </a:xfrm>
          <a:prstGeom prst="line">
            <a:avLst/>
          </a:prstGeom>
          <a:ln w="63500">
            <a:solidFill>
              <a:srgbClr val="53585F"/>
            </a:solidFill>
            <a:miter lim="400000"/>
          </a:ln>
        </p:spPr>
        <p:txBody>
          <a:bodyPr lIns="27093" tIns="27093" rIns="27093" bIns="27093" anchor="ctr"/>
          <a:lstStyle/>
          <a:p>
            <a:pPr lvl="0" algn="ctr" defTabSz="825500">
              <a:buClrTx/>
              <a:defRPr>
                <a:solidFill>
                  <a:srgbClr val="FFFFFF"/>
                </a:solidFill>
                <a:effectLst>
                  <a:outerShdw sx="100000" sy="100000" kx="0" ky="0" algn="b" rotWithShape="0" blurRad="38100" dist="64529" dir="2700000">
                    <a:srgbClr val="000000">
                      <a:alpha val="48275"/>
                    </a:srgbClr>
                  </a:outerShdw>
                </a:effectLst>
                <a:uFillTx/>
                <a:latin typeface="Helvetica Neue Light"/>
                <a:ea typeface="Helvetica Neue Light"/>
                <a:cs typeface="Helvetica Neue Light"/>
                <a:sym typeface="Helvetica Neue Light"/>
              </a:defRPr>
            </a:pPr>
          </a:p>
        </p:txBody>
      </p:sp>
      <p:sp>
        <p:nvSpPr>
          <p:cNvPr id="140" name="Shape 140"/>
          <p:cNvSpPr/>
          <p:nvPr/>
        </p:nvSpPr>
        <p:spPr>
          <a:xfrm>
            <a:off x="9134659" y="6961492"/>
            <a:ext cx="1281515" cy="358988"/>
          </a:xfrm>
          <a:prstGeom prst="rect">
            <a:avLst/>
          </a:prstGeom>
          <a:ln w="12700">
            <a:miter lim="400000"/>
          </a:ln>
          <a:extLst>
            <a:ext uri="{C572A759-6A51-4108-AA02-DFA0A04FC94B}">
              <ma14:wrappingTextBoxFlag xmlns:ma14="http://schemas.microsoft.com/office/mac/drawingml/2011/main" val="1"/>
            </a:ext>
          </a:extLst>
        </p:spPr>
        <p:txBody>
          <a:bodyPr wrap="none" lIns="27093" tIns="27093" rIns="27093" bIns="27093" anchor="ctr">
            <a:spAutoFit/>
          </a:bodyPr>
          <a:lstStyle>
            <a:lvl1pPr algn="ctr" defTabSz="825500">
              <a:buClrTx/>
              <a:defRPr sz="2000">
                <a:solidFill>
                  <a:srgbClr val="53585F"/>
                </a:solidFill>
                <a:effectLst>
                  <a:outerShdw sx="100000" sy="100000" kx="0" ky="0" algn="b" rotWithShape="0" blurRad="38100" dist="64529" dir="2700000">
                    <a:srgbClr val="000000">
                      <a:alpha val="48275"/>
                    </a:srgbClr>
                  </a:outerShdw>
                </a:effectLst>
                <a:uFillTx/>
                <a:latin typeface="Gotham HTF Medium"/>
                <a:ea typeface="Gotham HTF Medium"/>
                <a:cs typeface="Gotham HTF Medium"/>
                <a:sym typeface="Gotham HTF Medium"/>
              </a:defRPr>
            </a:lvl1pPr>
          </a:lstStyle>
          <a:p>
            <a:pPr lvl="0">
              <a:defRPr sz="1800">
                <a:solidFill>
                  <a:srgbClr val="000000"/>
                </a:solidFill>
                <a:effectLst/>
              </a:defRPr>
            </a:pPr>
            <a:r>
              <a:rPr sz="2000">
                <a:solidFill>
                  <a:srgbClr val="53585F"/>
                </a:solidFill>
                <a:effectLst>
                  <a:outerShdw sx="100000" sy="100000" kx="0" ky="0" algn="b" rotWithShape="0" blurRad="38100" dist="64529" dir="2700000">
                    <a:srgbClr val="000000">
                      <a:alpha val="48275"/>
                    </a:srgbClr>
                  </a:outerShdw>
                </a:effectLst>
              </a:rPr>
              <a:t>RELEASE</a:t>
            </a:r>
          </a:p>
        </p:txBody>
      </p:sp>
    </p:spTree>
  </p:cSld>
  <p:clrMapOvr>
    <a:masterClrMapping/>
  </p:clrMapOvr>
  <p:transition spd="med" advClick="1">
    <p:dissolve/>
  </p:transition>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lt" backwards="0">
                                    <p:tmAbs val="0"/>
                                  </p:iterate>
                                  <p:childTnLst>
                                    <p:set>
                                      <p:cBhvr>
                                        <p:cTn id="6" fill="hold"/>
                                        <p:tgtEl>
                                          <p:spTgt spid="132"/>
                                        </p:tgtEl>
                                        <p:attrNameLst>
                                          <p:attrName>style.visibility</p:attrName>
                                        </p:attrNameLst>
                                      </p:cBhvr>
                                      <p:to>
                                        <p:strVal val="visible"/>
                                      </p:to>
                                    </p:set>
                                    <p:anim calcmode="lin" valueType="num">
                                      <p:cBhvr>
                                        <p:cTn id="7" dur="1000" fill="hold"/>
                                        <p:tgtEl>
                                          <p:spTgt spid="132"/>
                                        </p:tgtEl>
                                        <p:attrNameLst>
                                          <p:attrName>ppt_x</p:attrName>
                                        </p:attrNameLst>
                                      </p:cBhvr>
                                      <p:tavLst>
                                        <p:tav tm="0">
                                          <p:val>
                                            <p:strVal val="0-#ppt_w/2"/>
                                          </p:val>
                                        </p:tav>
                                        <p:tav tm="100000">
                                          <p:val>
                                            <p:strVal val="#ppt_x"/>
                                          </p:val>
                                        </p:tav>
                                      </p:tavLst>
                                    </p:anim>
                                    <p:anim calcmode="lin" valueType="num">
                                      <p:cBhvr>
                                        <p:cTn id="8" dur="1000" fill="hold"/>
                                        <p:tgtEl>
                                          <p:spTgt spid="1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8" presetID="2" grpId="2" fill="hold">
                                  <p:stCondLst>
                                    <p:cond delay="0"/>
                                  </p:stCondLst>
                                  <p:iterate type="lt" backwards="0">
                                    <p:tmAbs val="0"/>
                                  </p:iterate>
                                  <p:childTnLst>
                                    <p:set>
                                      <p:cBhvr>
                                        <p:cTn id="11" fill="hold"/>
                                        <p:tgtEl>
                                          <p:spTgt spid="133"/>
                                        </p:tgtEl>
                                        <p:attrNameLst>
                                          <p:attrName>style.visibility</p:attrName>
                                        </p:attrNameLst>
                                      </p:cBhvr>
                                      <p:to>
                                        <p:strVal val="visible"/>
                                      </p:to>
                                    </p:set>
                                    <p:anim calcmode="lin" valueType="num">
                                      <p:cBhvr>
                                        <p:cTn id="12" dur="1000" fill="hold"/>
                                        <p:tgtEl>
                                          <p:spTgt spid="133"/>
                                        </p:tgtEl>
                                        <p:attrNameLst>
                                          <p:attrName>ppt_x</p:attrName>
                                        </p:attrNameLst>
                                      </p:cBhvr>
                                      <p:tavLst>
                                        <p:tav tm="0">
                                          <p:val>
                                            <p:strVal val="0-#ppt_w/2"/>
                                          </p:val>
                                        </p:tav>
                                        <p:tav tm="100000">
                                          <p:val>
                                            <p:strVal val="#ppt_x"/>
                                          </p:val>
                                        </p:tav>
                                      </p:tavLst>
                                    </p:anim>
                                    <p:anim calcmode="lin" valueType="num">
                                      <p:cBhvr>
                                        <p:cTn id="13" dur="1000" fill="hold"/>
                                        <p:tgtEl>
                                          <p:spTgt spid="13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nodeType="afterEffect" presetClass="entr" presetSubtype="16" presetID="9" grpId="3" fill="hold">
                                  <p:stCondLst>
                                    <p:cond delay="0"/>
                                  </p:stCondLst>
                                  <p:iterate type="el" backwards="0">
                                    <p:tmAbs val="0"/>
                                  </p:iterate>
                                  <p:childTnLst>
                                    <p:set>
                                      <p:cBhvr>
                                        <p:cTn id="16" fill="hold"/>
                                        <p:tgtEl>
                                          <p:spTgt spid="140"/>
                                        </p:tgtEl>
                                        <p:attrNameLst>
                                          <p:attrName>style.visibility</p:attrName>
                                        </p:attrNameLst>
                                      </p:cBhvr>
                                      <p:to>
                                        <p:strVal val="visible"/>
                                      </p:to>
                                    </p:set>
                                    <p:animEffect filter="dissolve(in)" transition="in">
                                      <p:cBhvr>
                                        <p:cTn id="17" dur="750"/>
                                        <p:tgtEl>
                                          <p:spTgt spid="14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3" grpId="2"/>
      <p:bldP build="whole" bldLvl="1" animBg="1" rev="0" advAuto="0" spid="132" grpId="1"/>
      <p:bldP build="whole" bldLvl="1" animBg="1" rev="0" advAuto="0" spid="140" grpId="3"/>
    </p:bldLst>
  </p:timing>
</p:sld>
</file>

<file path=ppt/theme/_rels/theme1.xml.rels><?xml version="1.0" encoding="UTF-8" standalone="yes"?><Relationships xmlns="http://schemas.openxmlformats.org/package/2006/relationships"><Relationship Id="rId1" Type="http://schemas.openxmlformats.org/officeDocument/2006/relationships/image" Target="../media/image2.png"/></Relationships>

</file>

<file path=ppt/theme/_rels/theme2.xml.rels><?xml version="1.0" encoding="UTF-8" standalone="yes"?><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Pr>
      <a:bodyPr rot="0" spcFirstLastPara="1" vertOverflow="overflow" horzOverflow="overflow" vert="horz" wrap="square" lIns="50800" tIns="50800" rIns="50800" bIns="50800" numCol="1" spcCol="38100" rtlCol="0" anchor="ctr" upright="0">
        <a:spAutoFit/>
      </a:bodyPr>
      <a:lstStyle>
        <a:defPPr marL="0" marR="0" indent="0" algn="l" defTabSz="1295400" rtl="0" fontAlgn="auto" latinLnBrk="1" hangingPunct="0">
          <a:lnSpc>
            <a:spcPct val="100000"/>
          </a:lnSpc>
          <a:spcBef>
            <a:spcPts val="0"/>
          </a:spcBef>
          <a:spcAft>
            <a:spcPts val="0"/>
          </a:spcAft>
          <a:buClr>
            <a:srgbClr val="000000"/>
          </a:buClr>
          <a:buSzTx/>
          <a:buFontTx/>
          <a:buNone/>
          <a:tabLst/>
          <a:defRPr b="0" baseline="0" cap="none" i="0" spc="0" strike="noStrike" sz="3400" u="none" kumimoji="0" normalizeH="0">
            <a:ln>
              <a:noFill/>
            </a:ln>
            <a:solidFill>
              <a:srgbClr val="000000"/>
            </a:solidFill>
            <a:effectLst/>
            <a:uFill>
              <a:solidFill>
                <a:srgbClr val="000000"/>
              </a:solidFill>
            </a:uFill>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000000"/>
          </a:solidFill>
          <a:prstDash val="solid"/>
          <a:miter lim="400000"/>
        </a:ln>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l" defTabSz="1295400" rtl="0" fontAlgn="auto" latinLnBrk="1" hangingPunct="0">
          <a:lnSpc>
            <a:spcPct val="100000"/>
          </a:lnSpc>
          <a:spcBef>
            <a:spcPts val="0"/>
          </a:spcBef>
          <a:spcAft>
            <a:spcPts val="0"/>
          </a:spcAft>
          <a:buClr>
            <a:srgbClr val="000000"/>
          </a:buClr>
          <a:buSzTx/>
          <a:buFontTx/>
          <a:buNone/>
          <a:tabLst/>
          <a:defRPr b="0" baseline="0" cap="none" i="0" spc="0" strike="noStrike" sz="3400" u="none" kumimoji="0" normalizeH="0">
            <a:ln>
              <a:noFill/>
            </a:ln>
            <a:solidFill>
              <a:srgbClr val="000000"/>
            </a:solidFill>
            <a:effectLst/>
            <a:uFill>
              <a:solidFill>
                <a:srgbClr val="000000"/>
              </a:solidFill>
            </a:uFill>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Pr>
      <a:bodyPr rot="0" spcFirstLastPara="1" vertOverflow="overflow" horzOverflow="overflow" vert="horz" wrap="square" lIns="50800" tIns="50800" rIns="50800" bIns="50800" numCol="1" spcCol="38100" rtlCol="0" anchor="ctr" upright="0">
        <a:spAutoFit/>
      </a:bodyPr>
      <a:lstStyle>
        <a:defPPr marL="0" marR="0" indent="0" algn="l" defTabSz="1295400" rtl="0" fontAlgn="auto" latinLnBrk="1" hangingPunct="0">
          <a:lnSpc>
            <a:spcPct val="100000"/>
          </a:lnSpc>
          <a:spcBef>
            <a:spcPts val="0"/>
          </a:spcBef>
          <a:spcAft>
            <a:spcPts val="0"/>
          </a:spcAft>
          <a:buClr>
            <a:srgbClr val="000000"/>
          </a:buClr>
          <a:buSzTx/>
          <a:buFontTx/>
          <a:buNone/>
          <a:tabLst/>
          <a:defRPr b="0" baseline="0" cap="none" i="0" spc="0" strike="noStrike" sz="3400" u="none" kumimoji="0" normalizeH="0">
            <a:ln>
              <a:noFill/>
            </a:ln>
            <a:solidFill>
              <a:srgbClr val="000000"/>
            </a:solidFill>
            <a:effectLst/>
            <a:uFill>
              <a:solidFill>
                <a:srgbClr val="000000"/>
              </a:solidFill>
            </a:uFill>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000000"/>
          </a:solidFill>
          <a:prstDash val="solid"/>
          <a:miter lim="400000"/>
        </a:ln>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l" defTabSz="1295400" rtl="0" fontAlgn="auto" latinLnBrk="1" hangingPunct="0">
          <a:lnSpc>
            <a:spcPct val="100000"/>
          </a:lnSpc>
          <a:spcBef>
            <a:spcPts val="0"/>
          </a:spcBef>
          <a:spcAft>
            <a:spcPts val="0"/>
          </a:spcAft>
          <a:buClr>
            <a:srgbClr val="000000"/>
          </a:buClr>
          <a:buSzTx/>
          <a:buFontTx/>
          <a:buNone/>
          <a:tabLst/>
          <a:defRPr b="0" baseline="0" cap="none" i="0" spc="0" strike="noStrike" sz="3400" u="none" kumimoji="0" normalizeH="0">
            <a:ln>
              <a:noFill/>
            </a:ln>
            <a:solidFill>
              <a:srgbClr val="000000"/>
            </a:solidFill>
            <a:effectLst/>
            <a:uFill>
              <a:solidFill>
                <a:srgbClr val="000000"/>
              </a:solidFill>
            </a:uFill>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